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307" r:id="rId2"/>
    <p:sldId id="311" r:id="rId3"/>
    <p:sldId id="309" r:id="rId4"/>
    <p:sldId id="321" r:id="rId5"/>
    <p:sldId id="329" r:id="rId6"/>
    <p:sldId id="312" r:id="rId7"/>
    <p:sldId id="313" r:id="rId8"/>
    <p:sldId id="314" r:id="rId9"/>
    <p:sldId id="315" r:id="rId10"/>
    <p:sldId id="317" r:id="rId11"/>
    <p:sldId id="318" r:id="rId12"/>
    <p:sldId id="319" r:id="rId13"/>
    <p:sldId id="320" r:id="rId14"/>
    <p:sldId id="325" r:id="rId15"/>
    <p:sldId id="322" r:id="rId16"/>
    <p:sldId id="328" r:id="rId17"/>
    <p:sldId id="330" r:id="rId18"/>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F8FFFF"/>
    <a:srgbClr val="FFFF5A"/>
    <a:srgbClr val="D8E1CF"/>
    <a:srgbClr val="FAF6D1"/>
    <a:srgbClr val="EFC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93"/>
    <p:restoredTop sz="94788"/>
  </p:normalViewPr>
  <p:slideViewPr>
    <p:cSldViewPr snapToGrid="0" snapToObjects="1">
      <p:cViewPr>
        <p:scale>
          <a:sx n="111" d="100"/>
          <a:sy n="111" d="100"/>
        </p:scale>
        <p:origin x="1152" y="-3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9/3/18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9/3/18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64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34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78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4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0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C822CE-7E3D-1842-B6E8-C348640101C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7502EB-8CC2-C842-A8F3-89421076AF2C}"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6FFA4B-6CDF-F049-836B-2C5123C01CF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DCF151-F20B-C242-B373-EB9D1122E34E}"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49F1D2-0AD0-5A40-BD62-C256E001D34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DF5178-5628-EB40-840D-82D528AC7565}"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F88CF74-9469-F54B-9E36-A06A081A75C9}" type="datetime1">
              <a:rPr lang="en-GB" smtClean="0"/>
              <a:t>03/09/2018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1CCD17F-EDA2-3440-9774-31C8DE5FC0D4}" type="datetime1">
              <a:rPr lang="en-GB" smtClean="0"/>
              <a:t>03/09/2018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15F56-62EB-E54C-AFC5-62480D0917C5}" type="datetime1">
              <a:rPr lang="en-GB" smtClean="0"/>
              <a:t>03/09/2018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B07C10-BE39-8949-8AC4-0AA33760B8E9}"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B160E9-9B45-A94D-B96D-791FF8BE92CB}"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C0A95F3-06C7-424B-B257-7B049BA3E750}" type="datetime1">
              <a:rPr lang="en-GB" smtClean="0"/>
              <a:t>03/09/2018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hyperlink" Target="mailto:lgm8@le.ac.uk"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4" Type="http://schemas.microsoft.com/office/2007/relationships/hdphoto" Target="../media/hdphoto2.wdp"/><Relationship Id="rId5" Type="http://schemas.openxmlformats.org/officeDocument/2006/relationships/image" Target="../media/image26.tiff"/><Relationship Id="rId6" Type="http://schemas.openxmlformats.org/officeDocument/2006/relationships/image" Target="../media/image27.jpeg"/><Relationship Id="rId7"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8" Type="http://schemas.openxmlformats.org/officeDocument/2006/relationships/hyperlink" Target="https://www.ncbi.nlm.nih.gov/pmc/articles/PMC5095159/"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670540" y="2408324"/>
            <a:ext cx="3456395" cy="646587"/>
          </a:xfrm>
          <a:prstGeom prst="rect">
            <a:avLst/>
          </a:prstGeom>
        </p:spPr>
        <p:txBody>
          <a:bodyPr wrap="none">
            <a:spAutoFit/>
          </a:bodyPr>
          <a:lstStyle/>
          <a:p>
            <a:r>
              <a:rPr lang="en-US" sz="1801" b="1" dirty="0">
                <a:solidFill>
                  <a:srgbClr val="073A6C"/>
                </a:solidFill>
                <a:latin typeface="LucidaGrande-Bold" charset="0"/>
              </a:rPr>
              <a:t>Chemical Shift Perturbation</a:t>
            </a:r>
          </a:p>
          <a:p>
            <a:pPr algn="ctr"/>
            <a:r>
              <a:rPr lang="en-US" sz="1801" b="1" dirty="0" smtClean="0">
                <a:solidFill>
                  <a:srgbClr val="073A6C"/>
                </a:solidFill>
                <a:latin typeface="LucidaGrande-Bold" charset="0"/>
              </a:rPr>
              <a:t>Tutorial</a:t>
            </a:r>
            <a:endParaRPr lang="en-US" sz="1801" dirty="0"/>
          </a:p>
        </p:txBody>
      </p:sp>
      <p:pic>
        <p:nvPicPr>
          <p:cNvPr id="13" name="Picture 12"/>
          <p:cNvPicPr>
            <a:picLocks noChangeAspect="1"/>
          </p:cNvPicPr>
          <p:nvPr/>
        </p:nvPicPr>
        <p:blipFill>
          <a:blip r:embed="rId5"/>
          <a:stretch>
            <a:fillRect/>
          </a:stretch>
        </p:blipFill>
        <p:spPr>
          <a:xfrm>
            <a:off x="5878286" y="11311810"/>
            <a:ext cx="726723" cy="726723"/>
          </a:xfrm>
          <a:prstGeom prst="rect">
            <a:avLst/>
          </a:prstGeom>
        </p:spPr>
      </p:pic>
      <p:pic>
        <p:nvPicPr>
          <p:cNvPr id="2" name="Picture 1"/>
          <p:cNvPicPr>
            <a:picLocks noChangeAspect="1"/>
          </p:cNvPicPr>
          <p:nvPr/>
        </p:nvPicPr>
        <p:blipFill>
          <a:blip r:embed="rId6">
            <a:alphaModFix amt="75000"/>
          </a:blip>
          <a:stretch>
            <a:fillRect/>
          </a:stretch>
        </p:blipFill>
        <p:spPr>
          <a:xfrm>
            <a:off x="702262" y="8317985"/>
            <a:ext cx="5567142" cy="1242385"/>
          </a:xfrm>
          <a:prstGeom prst="rect">
            <a:avLst/>
          </a:prstGeom>
        </p:spPr>
      </p:pic>
      <p:pic>
        <p:nvPicPr>
          <p:cNvPr id="3" name="Picture 2"/>
          <p:cNvPicPr>
            <a:picLocks noChangeAspect="1"/>
          </p:cNvPicPr>
          <p:nvPr/>
        </p:nvPicPr>
        <p:blipFill>
          <a:blip r:embed="rId7"/>
          <a:stretch>
            <a:fillRect/>
          </a:stretch>
        </p:blipFill>
        <p:spPr>
          <a:xfrm>
            <a:off x="528778" y="4346639"/>
            <a:ext cx="3659495" cy="3926333"/>
          </a:xfrm>
          <a:prstGeom prst="rect">
            <a:avLst/>
          </a:prstGeom>
        </p:spPr>
      </p:pic>
      <p:pic>
        <p:nvPicPr>
          <p:cNvPr id="4" name="Picture 3"/>
          <p:cNvPicPr>
            <a:picLocks noChangeAspect="1"/>
          </p:cNvPicPr>
          <p:nvPr/>
        </p:nvPicPr>
        <p:blipFill>
          <a:blip r:embed="rId8">
            <a:alphaModFix amt="50000"/>
          </a:blip>
          <a:stretch>
            <a:fillRect/>
          </a:stretch>
        </p:blipFill>
        <p:spPr>
          <a:xfrm>
            <a:off x="2853753" y="3637780"/>
            <a:ext cx="3024533" cy="1854766"/>
          </a:xfrm>
          <a:prstGeom prst="rect">
            <a:avLst/>
          </a:prstGeom>
        </p:spPr>
      </p:pic>
      <p:sp>
        <p:nvSpPr>
          <p:cNvPr id="7" name="Rectangle 6"/>
          <p:cNvSpPr/>
          <p:nvPr/>
        </p:nvSpPr>
        <p:spPr>
          <a:xfrm>
            <a:off x="2082655" y="11297062"/>
            <a:ext cx="3795631" cy="784830"/>
          </a:xfrm>
          <a:prstGeom prst="rect">
            <a:avLst/>
          </a:prstGeom>
        </p:spPr>
        <p:txBody>
          <a:bodyPr wrap="square">
            <a:spAutoFit/>
          </a:bodyPr>
          <a:lstStyle/>
          <a:p>
            <a:pPr algn="r"/>
            <a:r>
              <a:rPr lang="en-GB" sz="900" dirty="0">
                <a:solidFill>
                  <a:srgbClr val="000000"/>
                </a:solidFill>
                <a:latin typeface="Helvetica" charset="0"/>
              </a:rPr>
              <a:t>W</a:t>
            </a:r>
            <a:r>
              <a:rPr lang="en-GB" sz="900" dirty="0" smtClean="0">
                <a:solidFill>
                  <a:srgbClr val="000000"/>
                </a:solidFill>
                <a:latin typeface="Helvetica" charset="0"/>
              </a:rPr>
              <a:t>ritten by:</a:t>
            </a:r>
            <a:r>
              <a:rPr lang="en-GB" sz="900" dirty="0">
                <a:solidFill>
                  <a:srgbClr val="000000"/>
                </a:solidFill>
                <a:latin typeface="Helvetica" charset="0"/>
              </a:rPr>
              <a:t> </a:t>
            </a:r>
            <a:r>
              <a:rPr lang="en-GB" sz="900" dirty="0" smtClean="0">
                <a:solidFill>
                  <a:srgbClr val="000000"/>
                </a:solidFill>
                <a:latin typeface="Helvetica" charset="0"/>
              </a:rPr>
              <a:t> </a:t>
            </a:r>
            <a:r>
              <a:rPr lang="en-GB" sz="900" b="1" dirty="0" smtClean="0">
                <a:solidFill>
                  <a:srgbClr val="000000"/>
                </a:solidFill>
                <a:latin typeface="Helvetica-Bold" charset="0"/>
              </a:rPr>
              <a:t>Luca </a:t>
            </a:r>
            <a:r>
              <a:rPr lang="en-GB" sz="900" b="1" dirty="0" err="1">
                <a:solidFill>
                  <a:srgbClr val="000000"/>
                </a:solidFill>
                <a:latin typeface="Helvetica-Bold" charset="0"/>
              </a:rPr>
              <a:t>Mureddu</a:t>
            </a:r>
            <a:endParaRPr lang="en-GB" sz="900" b="1" dirty="0">
              <a:solidFill>
                <a:srgbClr val="000000"/>
              </a:solidFill>
              <a:latin typeface="Helvetica-Bold" charset="0"/>
            </a:endParaRPr>
          </a:p>
          <a:p>
            <a:pPr algn="r"/>
            <a:r>
              <a:rPr lang="en-GB" sz="900" dirty="0">
                <a:solidFill>
                  <a:srgbClr val="000000"/>
                </a:solidFill>
                <a:latin typeface="Helvetica" charset="0"/>
              </a:rPr>
              <a:t>CCPN application developer, PhD Student </a:t>
            </a:r>
          </a:p>
          <a:p>
            <a:pPr algn="r"/>
            <a:r>
              <a:rPr lang="en-GB" sz="900" dirty="0">
                <a:solidFill>
                  <a:srgbClr val="000000"/>
                </a:solidFill>
                <a:latin typeface="Helvetica" charset="0"/>
              </a:rPr>
              <a:t>MCB, University of Leicester, Lancaster Road, Leicester, LE1 9HN, UK </a:t>
            </a:r>
            <a:endParaRPr lang="en-GB" sz="900" dirty="0" smtClean="0">
              <a:solidFill>
                <a:srgbClr val="000000"/>
              </a:solidFill>
              <a:latin typeface="Helvetica" charset="0"/>
            </a:endParaRPr>
          </a:p>
          <a:p>
            <a:pPr algn="r"/>
            <a:r>
              <a:rPr lang="en-GB" sz="900" dirty="0" smtClean="0">
                <a:solidFill>
                  <a:srgbClr val="000000"/>
                </a:solidFill>
                <a:latin typeface="Helvetica" charset="0"/>
              </a:rPr>
              <a:t>t: +44 (0) 116 229 7074 </a:t>
            </a:r>
          </a:p>
          <a:p>
            <a:pPr algn="r"/>
            <a:r>
              <a:rPr lang="en-GB" sz="900" dirty="0" smtClean="0">
                <a:solidFill>
                  <a:srgbClr val="000000"/>
                </a:solidFill>
                <a:latin typeface="Helvetica" charset="0"/>
              </a:rPr>
              <a:t>e</a:t>
            </a:r>
            <a:r>
              <a:rPr lang="en-GB" sz="900" dirty="0">
                <a:solidFill>
                  <a:srgbClr val="000000"/>
                </a:solidFill>
                <a:latin typeface="Helvetica" charset="0"/>
              </a:rPr>
              <a:t>:  </a:t>
            </a:r>
            <a:r>
              <a:rPr lang="en-GB" sz="900" u="sng" dirty="0">
                <a:solidFill>
                  <a:srgbClr val="0000FF"/>
                </a:solidFill>
                <a:latin typeface="Helvetica" charset="0"/>
                <a:hlinkClick r:id="rId9"/>
              </a:rPr>
              <a:t>lgm8@le.ac.uk</a:t>
            </a:r>
            <a:r>
              <a:rPr lang="en-GB" sz="900" dirty="0">
                <a:solidFill>
                  <a:srgbClr val="000000"/>
                </a:solidFill>
                <a:latin typeface="Helvetica" charset="0"/>
                <a:hlinkClick r:id="rId9"/>
              </a:rPr>
              <a:t>  </a:t>
            </a: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8186" y="5588896"/>
            <a:ext cx="6653372" cy="3219357"/>
            <a:chOff x="0" y="6490706"/>
            <a:chExt cx="6653372" cy="3219357"/>
          </a:xfrm>
        </p:grpSpPr>
        <p:sp>
          <p:nvSpPr>
            <p:cNvPr id="35" name="Rectangle 34"/>
            <p:cNvSpPr/>
            <p:nvPr/>
          </p:nvSpPr>
          <p:spPr>
            <a:xfrm>
              <a:off x="649872" y="6570742"/>
              <a:ext cx="6003500"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Move </a:t>
              </a:r>
              <a:r>
                <a:rPr lang="en-GB" sz="1200" b="1" dirty="0" smtClean="0">
                  <a:latin typeface="Lucida Grande" charset="0"/>
                  <a:ea typeface="Lucida Grande" charset="0"/>
                  <a:cs typeface="Lucida Grande" charset="0"/>
                </a:rPr>
                <a:t>peaks manually. </a:t>
              </a:r>
              <a:endParaRPr lang="en-GB" sz="1200" b="1" dirty="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Locate </a:t>
              </a:r>
              <a:r>
                <a:rPr lang="en-GB" sz="1200" dirty="0">
                  <a:latin typeface="Lucida Grande" charset="0"/>
                  <a:ea typeface="Lucida Grande" charset="0"/>
                  <a:cs typeface="Lucida Grande" charset="0"/>
                </a:rPr>
                <a:t>a single </a:t>
              </a:r>
              <a:r>
                <a:rPr lang="en-GB" sz="1200" dirty="0" smtClean="0">
                  <a:latin typeface="Lucida Grande" charset="0"/>
                  <a:ea typeface="Lucida Grande" charset="0"/>
                  <a:cs typeface="Lucida Grande" charset="0"/>
                </a:rPr>
                <a:t>peak </a:t>
              </a:r>
              <a:r>
                <a:rPr lang="en-GB" sz="1200" dirty="0">
                  <a:latin typeface="Lucida Grande" charset="0"/>
                  <a:ea typeface="Lucida Grande" charset="0"/>
                  <a:cs typeface="Lucida Grande" charset="0"/>
                </a:rPr>
                <a:t>and zoom in using the middle mouse wheel, until it’s in the middle of the display</a:t>
              </a:r>
              <a:r>
                <a:rPr lang="en-GB" sz="1200" dirty="0" smtClean="0">
                  <a:latin typeface="Lucida Grande" charset="0"/>
                  <a:ea typeface="Lucida Grande" charset="0"/>
                  <a:cs typeface="Lucida Grande" charset="0"/>
                </a:rPr>
                <a:t>. Hold down the left mouse button and drag to pan the spectrum.</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On the peak table, double click </a:t>
              </a:r>
              <a:r>
                <a:rPr lang="en-GB" sz="1200" dirty="0" smtClean="0">
                  <a:latin typeface="Lucida Grande" charset="0"/>
                  <a:ea typeface="Lucida Grande" charset="0"/>
                  <a:cs typeface="Lucida Grande" charset="0"/>
                </a:rPr>
                <a:t>on a row, e.g. </a:t>
              </a:r>
              <a:r>
                <a:rPr lang="en-GB" sz="1200" b="1" dirty="0" smtClean="0">
                  <a:latin typeface="Lucida Grande" charset="0"/>
                  <a:ea typeface="Lucida Grande" charset="0"/>
                  <a:cs typeface="Lucida Grande" charset="0"/>
                </a:rPr>
                <a:t># 10 | </a:t>
              </a:r>
              <a:r>
                <a:rPr lang="en-GB" sz="1200" b="1" dirty="0">
                  <a:latin typeface="Lucida Grande" charset="0"/>
                  <a:ea typeface="Lucida Grande" charset="0"/>
                  <a:cs typeface="Lucida Grande" charset="0"/>
                </a:rPr>
                <a:t>A.62.ILE</a:t>
              </a:r>
              <a:r>
                <a:rPr lang="en-GB" sz="1200" dirty="0">
                  <a:latin typeface="Lucida Grande" charset="0"/>
                  <a:ea typeface="Lucida Grande" charset="0"/>
                  <a:cs typeface="Lucida Grande" charset="0"/>
                </a:rPr>
                <a:t>. The spectrum display will </a:t>
              </a:r>
              <a:r>
                <a:rPr lang="en-GB" sz="1200" dirty="0" smtClean="0">
                  <a:latin typeface="Lucida Grande" charset="0"/>
                  <a:ea typeface="Lucida Grande" charset="0"/>
                  <a:cs typeface="Lucida Grande" charset="0"/>
                </a:rPr>
                <a:t>navigate to </a:t>
              </a:r>
              <a:r>
                <a:rPr lang="en-GB" sz="1200" dirty="0">
                  <a:latin typeface="Lucida Grande" charset="0"/>
                  <a:ea typeface="Lucida Grande" charset="0"/>
                  <a:cs typeface="Lucida Grande" charset="0"/>
                </a:rPr>
                <a:t>the selected peak coordinates. </a:t>
              </a:r>
            </a:p>
            <a:p>
              <a:pPr marL="171454" indent="-171454">
                <a:lnSpc>
                  <a:spcPct val="150000"/>
                </a:lnSpc>
                <a:buFont typeface="Arial" charset="0"/>
                <a:buChar char="•"/>
              </a:pPr>
              <a:r>
                <a:rPr lang="en-GB" sz="1200" dirty="0">
                  <a:latin typeface="Lucida Grande" charset="0"/>
                  <a:ea typeface="Lucida Grande" charset="0"/>
                  <a:cs typeface="Lucida Grande" charset="0"/>
                </a:rPr>
                <a:t>Move the mouse cursor </a:t>
              </a:r>
              <a:r>
                <a:rPr lang="en-GB" sz="1200" dirty="0" smtClean="0">
                  <a:latin typeface="Lucida Grande" charset="0"/>
                  <a:ea typeface="Lucida Grande" charset="0"/>
                  <a:cs typeface="Lucida Grande" charset="0"/>
                </a:rPr>
                <a:t>on top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selected peak [X]:</a:t>
              </a:r>
              <a:r>
                <a:rPr lang="en-GB" sz="1200" dirty="0">
                  <a:latin typeface="Lucida Grande" charset="0"/>
                  <a:ea typeface="Lucida Grande" charset="0"/>
                  <a:cs typeface="Lucida Grande" charset="0"/>
                </a:rPr>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hold </a:t>
              </a:r>
              <a:r>
                <a:rPr lang="en-GB" sz="1200" dirty="0">
                  <a:latin typeface="Lucida Grande" charset="0"/>
                  <a:ea typeface="Lucida Grande" charset="0"/>
                  <a:cs typeface="Lucida Grande" charset="0"/>
                </a:rPr>
                <a:t>down the </a:t>
              </a:r>
              <a:r>
                <a:rPr lang="en-GB" sz="1200" b="1" dirty="0">
                  <a:latin typeface="Lucida Grande" charset="0"/>
                  <a:ea typeface="Lucida Grande" charset="0"/>
                  <a:cs typeface="Lucida Grande" charset="0"/>
                </a:rPr>
                <a:t>middle mouse wheel button and drag</a:t>
              </a:r>
              <a:r>
                <a:rPr lang="en-GB" sz="1200" dirty="0">
                  <a:latin typeface="Lucida Grande" charset="0"/>
                  <a:ea typeface="Lucida Grande" charset="0"/>
                  <a:cs typeface="Lucida Grande" charset="0"/>
                </a:rPr>
                <a:t> across the selected peak. The </a:t>
              </a:r>
              <a:r>
                <a:rPr lang="en-GB" sz="1200" dirty="0" smtClean="0">
                  <a:latin typeface="Lucida Grande" charset="0"/>
                  <a:ea typeface="Lucida Grande" charset="0"/>
                  <a:cs typeface="Lucida Grande" charset="0"/>
                </a:rPr>
                <a:t>peak will </a:t>
              </a:r>
              <a:r>
                <a:rPr lang="en-GB" sz="1200" dirty="0">
                  <a:latin typeface="Lucida Grande" charset="0"/>
                  <a:ea typeface="Lucida Grande" charset="0"/>
                  <a:cs typeface="Lucida Grande" charset="0"/>
                </a:rPr>
                <a:t>start to move, when you are in the correct position, release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mouse button. </a:t>
              </a:r>
              <a:endParaRPr lang="en-GB" sz="1200" dirty="0" smtClean="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Use the shortcut “SE” to centre the peak to its extremum.</a:t>
              </a:r>
              <a:endParaRPr lang="en-GB" sz="1200" dirty="0">
                <a:latin typeface="Lucida Grande" charset="0"/>
                <a:ea typeface="Lucida Grande" charset="0"/>
                <a:cs typeface="Lucida Grande" charset="0"/>
              </a:endParaRPr>
            </a:p>
          </p:txBody>
        </p:sp>
        <p:sp>
          <p:nvSpPr>
            <p:cNvPr id="20" name="Rectangle 19"/>
            <p:cNvSpPr/>
            <p:nvPr/>
          </p:nvSpPr>
          <p:spPr>
            <a:xfrm>
              <a:off x="0" y="6490706"/>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D</a:t>
              </a:r>
              <a:endParaRPr lang="en-US" sz="1801" dirty="0"/>
            </a:p>
          </p:txBody>
        </p:sp>
      </p:gr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4360489"/>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31271"/>
            <a:ext cx="6858000" cy="4664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3" name="Rectangle 32"/>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47" name="Rectangle 46"/>
          <p:cNvSpPr/>
          <p:nvPr/>
        </p:nvSpPr>
        <p:spPr>
          <a:xfrm>
            <a:off x="655934" y="11547876"/>
            <a:ext cx="2509960" cy="276999"/>
          </a:xfrm>
          <a:prstGeom prst="rect">
            <a:avLst/>
          </a:prstGeom>
        </p:spPr>
        <p:txBody>
          <a:bodyPr wrap="square">
            <a:spAutoFit/>
          </a:bodyPr>
          <a:lstStyle/>
          <a:p>
            <a:r>
              <a:rPr lang="en-GB" sz="1200" b="1" dirty="0" smtClean="0">
                <a:latin typeface="Lucida Grande" charset="0"/>
                <a:ea typeface="Lucida Grande" charset="0"/>
                <a:cs typeface="Lucida Grande" charset="0"/>
              </a:rPr>
              <a:t>hold middle mouse and </a:t>
            </a:r>
            <a:r>
              <a:rPr lang="en-GB" sz="1200" b="1" dirty="0">
                <a:latin typeface="Lucida Grande" charset="0"/>
                <a:ea typeface="Lucida Grande" charset="0"/>
                <a:cs typeface="Lucida Grande" charset="0"/>
              </a:rPr>
              <a:t>drag</a:t>
            </a:r>
            <a:endParaRPr lang="en-GB" sz="1600" dirty="0"/>
          </a:p>
        </p:txBody>
      </p:sp>
      <p:grpSp>
        <p:nvGrpSpPr>
          <p:cNvPr id="10" name="Group 9"/>
          <p:cNvGrpSpPr/>
          <p:nvPr/>
        </p:nvGrpSpPr>
        <p:grpSpPr>
          <a:xfrm>
            <a:off x="4103863" y="9372029"/>
            <a:ext cx="1698950" cy="2452845"/>
            <a:chOff x="4103863" y="9372029"/>
            <a:chExt cx="1698950" cy="2452845"/>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63" y="9372029"/>
              <a:ext cx="1698950" cy="1987938"/>
            </a:xfrm>
            <a:prstGeom prst="rect">
              <a:avLst/>
            </a:prstGeom>
          </p:spPr>
        </p:pic>
        <p:sp>
          <p:nvSpPr>
            <p:cNvPr id="50" name="Rectangle 49"/>
            <p:cNvSpPr/>
            <p:nvPr/>
          </p:nvSpPr>
          <p:spPr>
            <a:xfrm>
              <a:off x="4560441" y="11547875"/>
              <a:ext cx="785793" cy="276999"/>
            </a:xfrm>
            <a:prstGeom prst="rect">
              <a:avLst/>
            </a:prstGeom>
          </p:spPr>
          <p:txBody>
            <a:bodyPr wrap="none">
              <a:spAutoFit/>
            </a:bodyPr>
            <a:lstStyle/>
            <a:p>
              <a:r>
                <a:rPr lang="en-GB" sz="1200" b="1" dirty="0" smtClean="0">
                  <a:latin typeface="Lucida Grande" charset="0"/>
                  <a:ea typeface="Lucida Grande" charset="0"/>
                  <a:cs typeface="Lucida Grande" charset="0"/>
                </a:rPr>
                <a:t>Release</a:t>
              </a:r>
              <a:endParaRPr lang="en-GB" sz="1600" dirty="0"/>
            </a:p>
          </p:txBody>
        </p:sp>
      </p:grpSp>
      <p:grpSp>
        <p:nvGrpSpPr>
          <p:cNvPr id="16" name="Group 15"/>
          <p:cNvGrpSpPr/>
          <p:nvPr/>
        </p:nvGrpSpPr>
        <p:grpSpPr>
          <a:xfrm flipV="1">
            <a:off x="668501" y="9372029"/>
            <a:ext cx="2483016" cy="1987938"/>
            <a:chOff x="803275" y="9250601"/>
            <a:chExt cx="2227213" cy="2106191"/>
          </a:xfrm>
          <a:solidFill>
            <a:srgbClr val="03B9FF"/>
          </a:solidFill>
        </p:grpSpPr>
        <p:grpSp>
          <p:nvGrpSpPr>
            <p:cNvPr id="4" name="Group 3"/>
            <p:cNvGrpSpPr/>
            <p:nvPr/>
          </p:nvGrpSpPr>
          <p:grpSpPr>
            <a:xfrm>
              <a:off x="803275" y="9250601"/>
              <a:ext cx="2227213" cy="2106191"/>
              <a:chOff x="833675" y="9368854"/>
              <a:chExt cx="2068176" cy="2106191"/>
            </a:xfrm>
            <a:grpFill/>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33675" y="9368854"/>
                <a:ext cx="2068176" cy="2106191"/>
              </a:xfrm>
              <a:prstGeom prst="rect">
                <a:avLst/>
              </a:prstGeom>
              <a:grpFill/>
            </p:spPr>
          </p:pic>
          <p:sp>
            <p:nvSpPr>
              <p:cNvPr id="46" name="Right Arrow 45"/>
              <p:cNvSpPr/>
              <p:nvPr/>
            </p:nvSpPr>
            <p:spPr>
              <a:xfrm rot="617345">
                <a:off x="1427562" y="10399409"/>
                <a:ext cx="186805" cy="279194"/>
              </a:xfrm>
              <a:prstGeom prst="rightArrow">
                <a:avLst>
                  <a:gd name="adj1" fmla="val 43147"/>
                  <a:gd name="adj2" fmla="val 474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13" name="Rectangle 12"/>
            <p:cNvSpPr/>
            <p:nvPr/>
          </p:nvSpPr>
          <p:spPr>
            <a:xfrm rot="698215">
              <a:off x="1300767" y="10309368"/>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rot="698215">
              <a:off x="1227742" y="10293804"/>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rot="698215" flipH="1">
              <a:off x="1373792" y="10321041"/>
              <a:ext cx="45719"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120976" y="4608745"/>
            <a:ext cx="6737024" cy="923330"/>
          </a:xfrm>
          <a:prstGeom prst="rect">
            <a:avLst/>
          </a:prstGeom>
        </p:spPr>
        <p:txBody>
          <a:bodyPr wrap="square">
            <a:spAutoFit/>
          </a:bodyPr>
          <a:lstStyle/>
          <a:p>
            <a:pPr>
              <a:lnSpc>
                <a:spcPct val="150000"/>
              </a:lnSpc>
            </a:pPr>
            <a:r>
              <a:rPr lang="en-US" sz="1200" dirty="0" smtClean="0">
                <a:latin typeface="Lucida Grande" charset="0"/>
                <a:ea typeface="Lucida Grande" charset="0"/>
                <a:cs typeface="Lucida Grande" charset="0"/>
              </a:rPr>
              <a:t>This peak list was copied from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without ligand, therefore, some peak will have changed position upon titration with the ligand. You will have to find the shifted peaks and correct their position. </a:t>
            </a:r>
            <a:endParaRPr lang="en-US" sz="1200" dirty="0">
              <a:latin typeface="Lucida Grande" charset="0"/>
              <a:ea typeface="Lucida Grande" charset="0"/>
              <a:cs typeface="Lucida Grande"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29" y="1094865"/>
            <a:ext cx="4816312" cy="3409161"/>
          </a:xfrm>
          <a:prstGeom prst="rect">
            <a:avLst/>
          </a:prstGeom>
        </p:spPr>
      </p:pic>
      <p:sp>
        <p:nvSpPr>
          <p:cNvPr id="36" name="Right Arrow 35"/>
          <p:cNvSpPr/>
          <p:nvPr/>
        </p:nvSpPr>
        <p:spPr>
          <a:xfrm rot="9807853">
            <a:off x="3418497" y="1925737"/>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TextBox 36"/>
          <p:cNvSpPr txBox="1"/>
          <p:nvPr/>
        </p:nvSpPr>
        <p:spPr>
          <a:xfrm>
            <a:off x="4340794" y="1804739"/>
            <a:ext cx="2334325" cy="338554"/>
          </a:xfrm>
          <a:prstGeom prst="rect">
            <a:avLst/>
          </a:prstGeom>
          <a:solidFill>
            <a:schemeClr val="bg1"/>
          </a:solidFill>
          <a:ln>
            <a:solidFill>
              <a:srgbClr val="03B9FF"/>
            </a:solidFill>
          </a:ln>
        </p:spPr>
        <p:txBody>
          <a:bodyPr wrap="square" rtlCol="0">
            <a:spAutoFit/>
          </a:bodyPr>
          <a:lstStyle/>
          <a:p>
            <a:r>
              <a:rPr lang="en-GB" sz="1600" b="1" dirty="0" smtClean="0"/>
              <a:t>Double click </a:t>
            </a:r>
            <a:r>
              <a:rPr lang="en-GB" sz="1600" b="1" dirty="0" smtClean="0">
                <a:latin typeface="Lucida Grande" charset="0"/>
                <a:ea typeface="Lucida Grande" charset="0"/>
                <a:cs typeface="Lucida Grande" charset="0"/>
              </a:rPr>
              <a:t>#10</a:t>
            </a:r>
            <a:endParaRPr lang="en-GB" sz="16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342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0" y="4510882"/>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E</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4510882"/>
            <a:ext cx="6003500" cy="3416320"/>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Map </a:t>
            </a:r>
            <a:r>
              <a:rPr lang="en-GB" sz="1200" b="1" dirty="0">
                <a:latin typeface="Lucida Grande" charset="0"/>
                <a:ea typeface="Lucida Grande" charset="0"/>
                <a:cs typeface="Lucida Grande" charset="0"/>
              </a:rPr>
              <a:t>the trajectory.</a:t>
            </a:r>
          </a:p>
          <a:p>
            <a:pPr>
              <a:lnSpc>
                <a:spcPct val="150000"/>
              </a:lnSpc>
            </a:pPr>
            <a:r>
              <a:rPr lang="en-GB" sz="1200" dirty="0">
                <a:latin typeface="Lucida Grande" charset="0"/>
                <a:ea typeface="Lucida Grande" charset="0"/>
                <a:cs typeface="Lucida Grande" charset="0"/>
              </a:rPr>
              <a:t>To map the trajectory of the peak shifts it is important to check the other spectra too.</a:t>
            </a:r>
          </a:p>
          <a:p>
            <a:pPr marL="171454" indent="-171454">
              <a:lnSpc>
                <a:spcPct val="150000"/>
              </a:lnSpc>
              <a:buFont typeface="Arial" charset="0"/>
              <a:buChar char="•"/>
            </a:pPr>
            <a:r>
              <a:rPr lang="en-GB" sz="1200" dirty="0" smtClean="0">
                <a:latin typeface="Lucida Grande" charset="0"/>
                <a:ea typeface="Lucida Grande" charset="0"/>
                <a:cs typeface="Lucida Grande" charset="0"/>
              </a:rPr>
              <a:t>toggle on and off </a:t>
            </a:r>
            <a:r>
              <a:rPr lang="en-GB" sz="1200" dirty="0">
                <a:latin typeface="Lucida Grande" charset="0"/>
                <a:ea typeface="Lucida Grande" charset="0"/>
                <a:cs typeface="Lucida Grande" charset="0"/>
              </a:rPr>
              <a:t>manually the spectra on the </a:t>
            </a:r>
            <a:r>
              <a:rPr lang="en-GB" sz="1200" dirty="0" smtClean="0">
                <a:latin typeface="Lucida Grande" charset="0"/>
                <a:ea typeface="Lucida Grande" charset="0"/>
                <a:cs typeface="Lucida Grande" charset="0"/>
              </a:rPr>
              <a:t>toolbar to see any differences </a:t>
            </a:r>
            <a:r>
              <a:rPr lang="en-GB" sz="1200" dirty="0">
                <a:latin typeface="Lucida Grande" charset="0"/>
                <a:ea typeface="Lucida Grande" charset="0"/>
                <a:cs typeface="Lucida Grande" charset="0"/>
              </a:rPr>
              <a:t>in the peak positions across the different spectra. </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Useful shortcuts:</a:t>
            </a:r>
          </a:p>
          <a:p>
            <a:pPr marL="628650" lvl="1" indent="-171450">
              <a:lnSpc>
                <a:spcPct val="150000"/>
              </a:lnSpc>
              <a:buFont typeface="Wingdings" charset="2"/>
              <a:buChar char="§"/>
            </a:pPr>
            <a:r>
              <a:rPr lang="en-GB" sz="1200" dirty="0" smtClean="0">
                <a:latin typeface="Lucida Grande" charset="0"/>
                <a:ea typeface="Lucida Grande" charset="0"/>
                <a:cs typeface="Lucida Grande" charset="0"/>
              </a:rPr>
              <a:t> “Tab-Tab” (press twice ⇥⇥) </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Displays the next spectrum and hides all others</a:t>
            </a:r>
          </a:p>
          <a:p>
            <a:pPr marL="628650" lvl="1" indent="-171450">
              <a:lnSpc>
                <a:spcPct val="150000"/>
              </a:lnSpc>
              <a:buFont typeface="Wingdings" charset="2"/>
              <a:buChar char="§"/>
            </a:pP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Tab-A” : Displays all spectra</a:t>
            </a:r>
          </a:p>
          <a:p>
            <a:pPr marL="628650" lvl="1" indent="-171450">
              <a:lnSpc>
                <a:spcPct val="150000"/>
              </a:lnSpc>
              <a:buFont typeface="Wingdings" charset="2"/>
              <a:buChar char="§"/>
            </a:pP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Tab-x” : Reverts displayed spectra</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29" name="Rectangle 28"/>
          <p:cNvSpPr/>
          <p:nvPr/>
        </p:nvSpPr>
        <p:spPr>
          <a:xfrm>
            <a:off x="171388" y="8931759"/>
            <a:ext cx="6435294" cy="2631490"/>
          </a:xfrm>
          <a:prstGeom prst="rect">
            <a:avLst/>
          </a:prstGeom>
        </p:spPr>
        <p:txBody>
          <a:bodyPr wrap="square">
            <a:spAutoFit/>
          </a:bodyPr>
          <a:lstStyle/>
          <a:p>
            <a:pPr algn="just">
              <a:lnSpc>
                <a:spcPct val="150000"/>
              </a:lnSpc>
            </a:pPr>
            <a:r>
              <a:rPr lang="en-GB" sz="1400" b="1" dirty="0">
                <a:latin typeface="Lucida Grande" charset="0"/>
                <a:ea typeface="Lucida Grande" charset="0"/>
                <a:cs typeface="Lucida Grande" charset="0"/>
              </a:rPr>
              <a:t>Repeat points 3D </a:t>
            </a:r>
            <a:r>
              <a:rPr lang="en-GB" sz="1400" b="1" dirty="0" smtClean="0">
                <a:latin typeface="Lucida Grande" charset="0"/>
                <a:ea typeface="Lucida Grande" charset="0"/>
                <a:cs typeface="Lucida Grande" charset="0"/>
              </a:rPr>
              <a:t>and 3E </a:t>
            </a:r>
            <a:r>
              <a:rPr lang="en-GB" sz="1400" b="1" dirty="0">
                <a:latin typeface="Lucida Grande" charset="0"/>
                <a:ea typeface="Lucida Grande" charset="0"/>
                <a:cs typeface="Lucida Grande" charset="0"/>
              </a:rPr>
              <a:t>for all other </a:t>
            </a:r>
            <a:r>
              <a:rPr lang="en-GB" sz="1400" b="1" dirty="0" smtClean="0">
                <a:latin typeface="Lucida Grande" charset="0"/>
                <a:ea typeface="Lucida Grande" charset="0"/>
                <a:cs typeface="Lucida Grande" charset="0"/>
              </a:rPr>
              <a:t>peaks </a:t>
            </a:r>
            <a:r>
              <a:rPr lang="en-GB" sz="1400" b="1" dirty="0">
                <a:latin typeface="Lucida Grande" charset="0"/>
                <a:ea typeface="Lucida Grande" charset="0"/>
                <a:cs typeface="Lucida Grande" charset="0"/>
              </a:rPr>
              <a:t>in the project. </a:t>
            </a:r>
            <a:r>
              <a:rPr lang="en-GB" sz="1400" dirty="0">
                <a:latin typeface="Lucida Grande" charset="0"/>
                <a:ea typeface="Lucida Grande" charset="0"/>
                <a:cs typeface="Lucida Grande" charset="0"/>
              </a:rPr>
              <a:t>In short:</a:t>
            </a:r>
          </a:p>
          <a:p>
            <a:pPr marL="171454" indent="-171454" algn="just">
              <a:lnSpc>
                <a:spcPct val="150000"/>
              </a:lnSpc>
              <a:buFont typeface="Arial" charset="0"/>
              <a:buChar char="•"/>
            </a:pPr>
            <a:r>
              <a:rPr lang="en-GB" sz="1400" dirty="0">
                <a:latin typeface="Lucida Grande" charset="0"/>
                <a:ea typeface="Lucida Grande" charset="0"/>
                <a:cs typeface="Lucida Grande" charset="0"/>
              </a:rPr>
              <a:t>Double click on a peak table </a:t>
            </a:r>
            <a:r>
              <a:rPr lang="en-GB" sz="1400" dirty="0" smtClean="0">
                <a:latin typeface="Lucida Grande" charset="0"/>
                <a:ea typeface="Lucida Grande" charset="0"/>
                <a:cs typeface="Lucida Grande" charset="0"/>
              </a:rPr>
              <a:t>row</a:t>
            </a:r>
          </a:p>
          <a:p>
            <a:pPr marL="171454" indent="-171454" algn="just">
              <a:lnSpc>
                <a:spcPct val="150000"/>
              </a:lnSpc>
              <a:buFont typeface="Arial" charset="0"/>
              <a:buChar char="•"/>
            </a:pPr>
            <a:r>
              <a:rPr lang="en-GB" sz="1400" dirty="0">
                <a:latin typeface="Lucida Grande" charset="0"/>
                <a:ea typeface="Lucida Grande" charset="0"/>
                <a:cs typeface="Lucida Grande" charset="0"/>
              </a:rPr>
              <a:t>View the peak perturbation across the different spectra </a:t>
            </a:r>
            <a:r>
              <a:rPr lang="en-GB" sz="1400" dirty="0" smtClean="0">
                <a:latin typeface="Lucida Grande" charset="0"/>
                <a:ea typeface="Lucida Grande" charset="0"/>
                <a:cs typeface="Lucida Grande" charset="0"/>
              </a:rPr>
              <a:t>toggling </a:t>
            </a:r>
            <a:r>
              <a:rPr lang="en-GB" sz="1400" dirty="0">
                <a:latin typeface="Lucida Grande" charset="0"/>
                <a:ea typeface="Lucida Grande" charset="0"/>
                <a:cs typeface="Lucida Grande" charset="0"/>
              </a:rPr>
              <a:t>on/off </a:t>
            </a:r>
            <a:r>
              <a:rPr lang="en-GB" sz="1400" dirty="0" smtClean="0">
                <a:latin typeface="Lucida Grande" charset="0"/>
                <a:ea typeface="Lucida Grande" charset="0"/>
                <a:cs typeface="Lucida Grande" charset="0"/>
              </a:rPr>
              <a:t>the </a:t>
            </a:r>
            <a:r>
              <a:rPr lang="en-GB" sz="1400" dirty="0">
                <a:latin typeface="Lucida Grande" charset="0"/>
                <a:ea typeface="Lucida Grande" charset="0"/>
                <a:cs typeface="Lucida Grande" charset="0"/>
              </a:rPr>
              <a:t>spectra on the </a:t>
            </a:r>
            <a:r>
              <a:rPr lang="en-GB" sz="1400" dirty="0" smtClean="0">
                <a:latin typeface="Lucida Grande" charset="0"/>
                <a:ea typeface="Lucida Grande" charset="0"/>
                <a:cs typeface="Lucida Grande" charset="0"/>
              </a:rPr>
              <a:t>toolbar</a:t>
            </a:r>
            <a:endParaRPr lang="en-GB" sz="1400" dirty="0">
              <a:latin typeface="Lucida Grande" charset="0"/>
              <a:ea typeface="Lucida Grande" charset="0"/>
              <a:cs typeface="Lucida Grande" charset="0"/>
            </a:endParaRPr>
          </a:p>
          <a:p>
            <a:pPr marL="171454" indent="-171454" algn="just">
              <a:lnSpc>
                <a:spcPct val="150000"/>
              </a:lnSpc>
              <a:buFont typeface="Arial" charset="0"/>
              <a:buChar char="•"/>
            </a:pPr>
            <a:r>
              <a:rPr lang="en-GB" sz="1400" dirty="0">
                <a:latin typeface="Lucida Grande" charset="0"/>
                <a:ea typeface="Lucida Grande" charset="0"/>
                <a:cs typeface="Lucida Grande" charset="0"/>
              </a:rPr>
              <a:t>Move the </a:t>
            </a:r>
            <a:r>
              <a:rPr lang="en-GB" sz="1400" dirty="0" smtClean="0">
                <a:latin typeface="Lucida Grande" charset="0"/>
                <a:ea typeface="Lucida Grande" charset="0"/>
                <a:cs typeface="Lucida Grande" charset="0"/>
              </a:rPr>
              <a:t>Tstar-2:00eq peak (you can move multiple peaks at the same time and use the shortcut “SE” on all selected peaks)</a:t>
            </a:r>
          </a:p>
          <a:p>
            <a:pPr marL="171454" indent="-171454" algn="just">
              <a:lnSpc>
                <a:spcPct val="150000"/>
              </a:lnSpc>
              <a:buFont typeface="Arial" charset="0"/>
              <a:buChar char="•"/>
            </a:pPr>
            <a:r>
              <a:rPr lang="en-GB" sz="1400" dirty="0" smtClean="0">
                <a:latin typeface="Lucida Grande" charset="0"/>
                <a:ea typeface="Lucida Grande" charset="0"/>
                <a:cs typeface="Lucida Grande" charset="0"/>
              </a:rPr>
              <a:t>Save the project frequently  </a:t>
            </a:r>
            <a:endParaRPr lang="en-GB" sz="1400" dirty="0">
              <a:latin typeface="Lucida Grande" charset="0"/>
              <a:ea typeface="Lucida Grande" charset="0"/>
              <a:cs typeface="Lucida Grande" charset="0"/>
            </a:endParaRPr>
          </a:p>
          <a:p>
            <a:pPr marL="171454" indent="-171454" algn="just">
              <a:lnSpc>
                <a:spcPct val="150000"/>
              </a:lnSpc>
              <a:buFont typeface="Arial" charset="0"/>
              <a:buChar char="•"/>
            </a:pPr>
            <a:endParaRPr lang="en-GB" sz="1200" b="1" dirty="0" smtClean="0">
              <a:latin typeface="Lucida Grande" charset="0"/>
              <a:ea typeface="Lucida Grande" charset="0"/>
              <a:cs typeface="Lucida Grand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 y="1047643"/>
            <a:ext cx="1918665" cy="22502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441" y="1047642"/>
            <a:ext cx="2645081" cy="2227851"/>
          </a:xfrm>
          <a:prstGeom prst="rect">
            <a:avLst/>
          </a:prstGeom>
        </p:spPr>
      </p:pic>
      <p:sp>
        <p:nvSpPr>
          <p:cNvPr id="23" name="Rectangle 22"/>
          <p:cNvSpPr/>
          <p:nvPr/>
        </p:nvSpPr>
        <p:spPr>
          <a:xfrm>
            <a:off x="322117" y="1021063"/>
            <a:ext cx="1717698" cy="325417"/>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981201" y="1003588"/>
            <a:ext cx="1630992" cy="342892"/>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4974" y="3499216"/>
            <a:ext cx="5713940" cy="553998"/>
          </a:xfrm>
          <a:prstGeom prst="rect">
            <a:avLst/>
          </a:prstGeom>
        </p:spPr>
        <p:txBody>
          <a:bodyPr wrap="square">
            <a:spAutoFit/>
          </a:bodyPr>
          <a:lstStyle/>
          <a:p>
            <a:pPr>
              <a:lnSpc>
                <a:spcPct val="150000"/>
              </a:lnSpc>
            </a:pPr>
            <a:r>
              <a:rPr lang="en-GB" sz="1000" dirty="0">
                <a:latin typeface="Lucida Grande" charset="0"/>
                <a:ea typeface="Lucida Grande" charset="0"/>
                <a:cs typeface="Lucida Grande" charset="0"/>
              </a:rPr>
              <a:t>To change </a:t>
            </a:r>
            <a:r>
              <a:rPr lang="en-GB" sz="1000" dirty="0" smtClean="0">
                <a:latin typeface="Lucida Grande" charset="0"/>
                <a:ea typeface="Lucida Grande" charset="0"/>
                <a:cs typeface="Lucida Grande" charset="0"/>
              </a:rPr>
              <a:t>the order how spectra are displayed: </a:t>
            </a:r>
            <a:r>
              <a:rPr lang="en-GB" sz="1000" dirty="0">
                <a:latin typeface="Lucida Grande" charset="0"/>
                <a:ea typeface="Lucida Grande" charset="0"/>
                <a:cs typeface="Lucida Grande" charset="0"/>
              </a:rPr>
              <a:t>Middle mouse on the toolbar button and drag and drop </a:t>
            </a:r>
            <a:r>
              <a:rPr lang="en-GB" sz="1000" dirty="0" smtClean="0">
                <a:latin typeface="Lucida Grande" charset="0"/>
                <a:ea typeface="Lucida Grande" charset="0"/>
                <a:cs typeface="Lucida Grande" charset="0"/>
              </a:rPr>
              <a:t>the button to a </a:t>
            </a:r>
            <a:r>
              <a:rPr lang="en-GB" sz="1000" dirty="0">
                <a:latin typeface="Lucida Grande" charset="0"/>
                <a:ea typeface="Lucida Grande" charset="0"/>
                <a:cs typeface="Lucida Grande" charset="0"/>
              </a:rPr>
              <a:t>new </a:t>
            </a:r>
            <a:r>
              <a:rPr lang="en-GB" sz="1000" dirty="0" smtClean="0">
                <a:latin typeface="Lucida Grande" charset="0"/>
                <a:ea typeface="Lucida Grande" charset="0"/>
                <a:cs typeface="Lucida Grande" charset="0"/>
              </a:rPr>
              <a:t>positon in the toolbar  </a:t>
            </a:r>
            <a:endParaRPr lang="en-GB" sz="10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775122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8000" cy="61750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40005" y="7507619"/>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11263"/>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575472" y="7592931"/>
            <a:ext cx="6003500" cy="2031325"/>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Open the Chemical Shift Mapping </a:t>
            </a:r>
            <a:r>
              <a:rPr lang="en-GB" sz="1200" b="1" dirty="0" smtClean="0">
                <a:latin typeface="Lucida Grande" charset="0"/>
                <a:ea typeface="Lucida Grande" charset="0"/>
                <a:cs typeface="Lucida Grande" charset="0"/>
              </a:rPr>
              <a:t>module, shortcut </a:t>
            </a:r>
            <a:r>
              <a:rPr lang="en-GB" sz="1200" b="1" dirty="0">
                <a:latin typeface="Lucida Grande" charset="0"/>
                <a:ea typeface="Lucida Grande" charset="0"/>
                <a:cs typeface="Lucida Grande" charset="0"/>
              </a:rPr>
              <a:t>“CM</a:t>
            </a:r>
            <a:r>
              <a:rPr lang="en-GB" sz="1200" b="1" dirty="0" smtClean="0">
                <a:latin typeface="Lucida Grande" charset="0"/>
                <a:ea typeface="Lucida Grande" charset="0"/>
                <a:cs typeface="Lucida Grande" charset="0"/>
              </a:rPr>
              <a:t>”.</a:t>
            </a:r>
            <a:endParaRPr lang="en-GB" sz="1200" b="1"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Once you have moved all peaks correctly, inspect the chemical shift perturbations using the Chemical Shift Mapping module.</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a:t>
            </a:r>
            <a:r>
              <a:rPr lang="en-GB" sz="1200" dirty="0">
                <a:latin typeface="Lucida Grande" charset="0"/>
                <a:ea typeface="Lucida Grande" charset="0"/>
                <a:cs typeface="Lucida Grande" charset="0"/>
              </a:rPr>
              <a:t>menu -&gt; </a:t>
            </a:r>
            <a:r>
              <a:rPr lang="en-GB" sz="1200" i="1" dirty="0" smtClean="0">
                <a:latin typeface="Lucida Grande" charset="0"/>
                <a:ea typeface="Lucida Grande" charset="0"/>
                <a:cs typeface="Lucida Grande" charset="0"/>
              </a:rPr>
              <a:t>View</a:t>
            </a:r>
            <a:r>
              <a:rPr lang="en-GB" sz="1200" dirty="0" smtClean="0">
                <a:latin typeface="Lucida Grande" charset="0"/>
                <a:ea typeface="Lucida Grande" charset="0"/>
                <a:cs typeface="Lucida Grande" charset="0"/>
              </a:rPr>
              <a:t> -&gt;</a:t>
            </a:r>
            <a:r>
              <a:rPr lang="en-GB" sz="1200" i="1" dirty="0" smtClean="0">
                <a:latin typeface="Lucida Grande" charset="0"/>
                <a:ea typeface="Lucida Grande" charset="0"/>
                <a:cs typeface="Lucida Grande" charset="0"/>
              </a:rPr>
              <a:t>Chemical Shift Mapping </a:t>
            </a:r>
            <a:r>
              <a:rPr lang="en-GB" sz="1200" dirty="0" smtClean="0">
                <a:latin typeface="Lucida Grande" charset="0"/>
                <a:ea typeface="Lucida Grande" charset="0"/>
                <a:cs typeface="Lucida Grande" charset="0"/>
              </a:rPr>
              <a:t>module or use the shortcut “CM”.</a:t>
            </a:r>
          </a:p>
          <a:p>
            <a:pPr marL="171454" indent="-171454"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 </a:t>
            </a:r>
          </a:p>
        </p:txBody>
      </p:sp>
      <p:sp>
        <p:nvSpPr>
          <p:cNvPr id="2" name="Rectangle 1"/>
          <p:cNvSpPr/>
          <p:nvPr/>
        </p:nvSpPr>
        <p:spPr>
          <a:xfrm>
            <a:off x="1" y="5225947"/>
            <a:ext cx="6858000" cy="1131079"/>
          </a:xfrm>
          <a:prstGeom prst="rect">
            <a:avLst/>
          </a:prstGeom>
        </p:spPr>
        <p:txBody>
          <a:bodyPr wrap="square">
            <a:spAutoFit/>
          </a:bodyPr>
          <a:lstStyle/>
          <a:p>
            <a:pPr algn="just">
              <a:lnSpc>
                <a:spcPct val="150000"/>
              </a:lnSpc>
            </a:pPr>
            <a:r>
              <a:rPr lang="en-GB" sz="900" dirty="0">
                <a:latin typeface="Lucida Grande" charset="0"/>
                <a:ea typeface="Lucida Grande" charset="0"/>
                <a:cs typeface="Lucida Grande" charset="0"/>
              </a:rPr>
              <a:t>The</a:t>
            </a:r>
            <a:r>
              <a:rPr lang="en-GB" sz="900" b="1" dirty="0">
                <a:latin typeface="Lucida Grande" charset="0"/>
                <a:ea typeface="Lucida Grande" charset="0"/>
                <a:cs typeface="Lucida Grande" charset="0"/>
              </a:rPr>
              <a:t> Chemical Shift Mapping module </a:t>
            </a:r>
            <a:r>
              <a:rPr lang="en-GB" sz="900" dirty="0">
                <a:latin typeface="Lucida Grande" charset="0"/>
                <a:ea typeface="Lucida Grande" charset="0"/>
                <a:cs typeface="Lucida Grande" charset="0"/>
              </a:rPr>
              <a:t>includes a bar chart plot, a residue table and a settings panel.</a:t>
            </a:r>
          </a:p>
          <a:p>
            <a:pPr algn="just">
              <a:lnSpc>
                <a:spcPct val="150000"/>
              </a:lnSpc>
            </a:pPr>
            <a:r>
              <a:rPr lang="en-GB" sz="900" dirty="0">
                <a:latin typeface="Lucida Grande" charset="0"/>
                <a:ea typeface="Lucida Grande" charset="0"/>
                <a:cs typeface="Lucida Grande" charset="0"/>
              </a:rPr>
              <a:t>As previously stated, each peak represents a single residue in the protein (apart from the sidechain peaks). From now on, we will refer  as </a:t>
            </a:r>
            <a:r>
              <a:rPr lang="en-GB" sz="900" i="1" dirty="0" err="1">
                <a:latin typeface="Lucida Grande" charset="0"/>
                <a:ea typeface="Lucida Grande" charset="0"/>
                <a:cs typeface="Lucida Grande" charset="0"/>
              </a:rPr>
              <a:t>NmrResidue</a:t>
            </a:r>
            <a:r>
              <a:rPr lang="en-GB" sz="900" dirty="0">
                <a:latin typeface="Lucida Grande" charset="0"/>
                <a:ea typeface="Lucida Grande" charset="0"/>
                <a:cs typeface="Lucida Grande" charset="0"/>
              </a:rPr>
              <a:t> for a residue assigned to its spectrum peak. In green are plotted the </a:t>
            </a:r>
            <a:r>
              <a:rPr lang="en-GB" sz="900" dirty="0" err="1">
                <a:latin typeface="Lucida Grande" charset="0"/>
                <a:ea typeface="Lucida Grande" charset="0"/>
                <a:cs typeface="Lucida Grande" charset="0"/>
              </a:rPr>
              <a:t>NmrResidues</a:t>
            </a:r>
            <a:r>
              <a:rPr lang="en-GB" sz="900" dirty="0">
                <a:latin typeface="Lucida Grande" charset="0"/>
                <a:ea typeface="Lucida Grande" charset="0"/>
                <a:cs typeface="Lucida Grande" charset="0"/>
              </a:rPr>
              <a:t> that have moved above a threshold of 0.1 ppm; in red the others.</a:t>
            </a:r>
          </a:p>
          <a:p>
            <a:pPr algn="just">
              <a:lnSpc>
                <a:spcPct val="150000"/>
              </a:lnSpc>
            </a:pPr>
            <a:endParaRPr lang="en-GB" sz="900" dirty="0">
              <a:latin typeface="Lucida Grande" charset="0"/>
              <a:ea typeface="Lucida Grande" charset="0"/>
              <a:cs typeface="Lucida Grand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1098785"/>
            <a:ext cx="4380787" cy="3721924"/>
          </a:xfrm>
          <a:prstGeom prst="rect">
            <a:avLst/>
          </a:prstGeom>
        </p:spPr>
      </p:pic>
      <p:sp>
        <p:nvSpPr>
          <p:cNvPr id="18" name="Right Arrow 17"/>
          <p:cNvSpPr/>
          <p:nvPr/>
        </p:nvSpPr>
        <p:spPr>
          <a:xfrm rot="10800000">
            <a:off x="2658044" y="1855030"/>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1049193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12294" y="6405394"/>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B</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83781"/>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6490706"/>
            <a:ext cx="6003500" cy="286232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Changing the default </a:t>
            </a:r>
            <a:r>
              <a:rPr lang="en-GB" sz="1200" b="1" dirty="0" smtClean="0">
                <a:latin typeface="Lucida Grande" charset="0"/>
                <a:ea typeface="Lucida Grande" charset="0"/>
                <a:cs typeface="Lucida Grande" charset="0"/>
              </a:rPr>
              <a:t>values.</a:t>
            </a:r>
            <a:endParaRPr lang="en-GB" sz="1200" b="1"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Click the “gear icon” in the top left corner of the module      .</a:t>
            </a:r>
          </a:p>
          <a:p>
            <a:pPr>
              <a:lnSpc>
                <a:spcPct val="150000"/>
              </a:lnSpc>
            </a:pPr>
            <a:r>
              <a:rPr lang="en-GB" sz="1200" dirty="0">
                <a:latin typeface="Lucida Grande" charset="0"/>
                <a:ea typeface="Lucida Grande" charset="0"/>
                <a:cs typeface="Lucida Grande" charset="0"/>
              </a:rPr>
              <a:t>Set:</a:t>
            </a:r>
          </a:p>
          <a:p>
            <a:pPr marL="171454" indent="-171454">
              <a:lnSpc>
                <a:spcPct val="150000"/>
              </a:lnSpc>
              <a:buFont typeface="Arial" charset="0"/>
              <a:buChar char="•"/>
            </a:pPr>
            <a:r>
              <a:rPr lang="en-GB" sz="1200" i="1" dirty="0">
                <a:latin typeface="Lucida Grande" charset="0"/>
                <a:ea typeface="Lucida Grande" charset="0"/>
                <a:cs typeface="Lucida Grande" charset="0"/>
              </a:rPr>
              <a:t>Relative Contribution</a:t>
            </a:r>
            <a:r>
              <a:rPr lang="en-GB" sz="1200" dirty="0">
                <a:latin typeface="Lucida Grande" charset="0"/>
                <a:ea typeface="Lucida Grande" charset="0"/>
                <a:cs typeface="Lucida Grande" charset="0"/>
              </a:rPr>
              <a:t>: H = 6.5, N = 1 </a:t>
            </a:r>
          </a:p>
          <a:p>
            <a:pPr marL="171454" indent="-171454">
              <a:lnSpc>
                <a:spcPct val="150000"/>
              </a:lnSpc>
              <a:buFont typeface="Arial" charset="0"/>
              <a:buChar char="•"/>
            </a:pPr>
            <a:r>
              <a:rPr lang="en-GB" sz="1200" i="1" dirty="0">
                <a:latin typeface="Lucida Grande" charset="0"/>
                <a:ea typeface="Lucida Grande" charset="0"/>
                <a:cs typeface="Lucida Grande" charset="0"/>
              </a:rPr>
              <a:t>Threshold line</a:t>
            </a:r>
            <a:r>
              <a:rPr lang="en-GB" sz="1200" dirty="0">
                <a:latin typeface="Lucida Grande" charset="0"/>
                <a:ea typeface="Lucida Grande" charset="0"/>
                <a:cs typeface="Lucida Grande" charset="0"/>
              </a:rPr>
              <a:t>: 0.200 ppm</a:t>
            </a:r>
          </a:p>
          <a:p>
            <a:pPr marL="171454" indent="-171454">
              <a:lnSpc>
                <a:spcPct val="150000"/>
              </a:lnSpc>
              <a:buFont typeface="Arial" charset="0"/>
              <a:buChar char="•"/>
            </a:pPr>
            <a:r>
              <a:rPr lang="en-GB" sz="1200" dirty="0">
                <a:latin typeface="Lucida Grande" charset="0"/>
                <a:ea typeface="Lucida Grande" charset="0"/>
                <a:cs typeface="Lucida Grande" charset="0"/>
              </a:rPr>
              <a:t>Leave </a:t>
            </a:r>
            <a:r>
              <a:rPr lang="en-GB" sz="1200" dirty="0" smtClean="0">
                <a:latin typeface="Lucida Grande" charset="0"/>
                <a:ea typeface="Lucida Grande" charset="0"/>
                <a:cs typeface="Lucida Grande" charset="0"/>
              </a:rPr>
              <a:t>Select </a:t>
            </a:r>
            <a:r>
              <a:rPr lang="en-GB" sz="1200" i="1" dirty="0" smtClean="0">
                <a:latin typeface="Lucida Grande" charset="0"/>
                <a:ea typeface="Lucida Grande" charset="0"/>
                <a:cs typeface="Lucida Grande" charset="0"/>
              </a:rPr>
              <a:t>Atoms</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as the default </a:t>
            </a:r>
          </a:p>
          <a:p>
            <a:pPr marL="171454" indent="-171454">
              <a:lnSpc>
                <a:spcPct val="150000"/>
              </a:lnSpc>
              <a:buFont typeface="Arial" charset="0"/>
              <a:buChar char="•"/>
            </a:pPr>
            <a:r>
              <a:rPr lang="en-GB" sz="1200" dirty="0">
                <a:latin typeface="Lucida Grande" charset="0"/>
                <a:ea typeface="Lucida Grande" charset="0"/>
                <a:cs typeface="Lucida Grande" charset="0"/>
              </a:rPr>
              <a:t>You might want to change the plot colours</a:t>
            </a:r>
          </a:p>
          <a:p>
            <a:pPr marL="171454" indent="-171454">
              <a:lnSpc>
                <a:spcPct val="150000"/>
              </a:lnSpc>
              <a:buFont typeface="Arial" charset="0"/>
              <a:buChar char="•"/>
            </a:pPr>
            <a:r>
              <a:rPr lang="en-GB" sz="1200" i="1" dirty="0">
                <a:latin typeface="Lucida Grande" charset="0"/>
                <a:ea typeface="Lucida Grande" charset="0"/>
                <a:cs typeface="Lucida Grande" charset="0"/>
              </a:rPr>
              <a:t>PDB file Path</a:t>
            </a:r>
            <a:r>
              <a:rPr lang="en-GB" sz="1200" dirty="0">
                <a:latin typeface="Lucida Grande" charset="0"/>
                <a:ea typeface="Lucida Grande" charset="0"/>
                <a:cs typeface="Lucida Grande" charset="0"/>
              </a:rPr>
              <a:t>: click the folder  icon          and select TSTAR-</a:t>
            </a:r>
            <a:r>
              <a:rPr lang="en-GB" sz="1200" dirty="0" err="1">
                <a:latin typeface="Lucida Grande" charset="0"/>
                <a:ea typeface="Lucida Grande" charset="0"/>
                <a:cs typeface="Lucida Grande" charset="0"/>
              </a:rPr>
              <a:t>KH.pdb</a:t>
            </a:r>
            <a:r>
              <a:rPr lang="en-GB" sz="1200" dirty="0">
                <a:latin typeface="Lucida Grande" charset="0"/>
                <a:ea typeface="Lucida Grande" charset="0"/>
                <a:cs typeface="Lucida Grande" charset="0"/>
              </a:rPr>
              <a:t> in the pymol directory. </a:t>
            </a:r>
            <a:r>
              <a:rPr lang="en-GB" sz="1200" dirty="0" smtClean="0">
                <a:latin typeface="Lucida Grande" charset="0"/>
                <a:ea typeface="Lucida Grande" charset="0"/>
                <a:cs typeface="Lucida Grande" charset="0"/>
              </a:rPr>
              <a:t>Full </a:t>
            </a:r>
            <a:r>
              <a:rPr lang="en-GB" sz="1200" dirty="0">
                <a:latin typeface="Lucida Grande" charset="0"/>
                <a:ea typeface="Lucida Grande" charset="0"/>
                <a:cs typeface="Lucida Grande" charset="0"/>
              </a:rPr>
              <a:t>path </a:t>
            </a:r>
            <a:r>
              <a:rPr lang="en-GB" sz="1200" dirty="0" err="1" smtClean="0">
                <a:latin typeface="Lucida Grande" charset="0"/>
                <a:ea typeface="Lucida Grande" charset="0"/>
                <a:cs typeface="Lucida Grande" charset="0"/>
              </a:rPr>
              <a:t>tStar.ccpn</a:t>
            </a:r>
            <a:r>
              <a:rPr lang="en-GB" sz="1200" dirty="0" smtClean="0">
                <a:latin typeface="Lucida Grande" charset="0"/>
                <a:ea typeface="Lucida Grande" charset="0"/>
                <a:cs typeface="Lucida Grande" charset="0"/>
              </a:rPr>
              <a:t>/scripts/pymol/TSTAR-</a:t>
            </a:r>
            <a:r>
              <a:rPr lang="en-GB" sz="1200" dirty="0" err="1" smtClean="0">
                <a:latin typeface="Lucida Grande" charset="0"/>
                <a:ea typeface="Lucida Grande" charset="0"/>
                <a:cs typeface="Lucida Grande" charset="0"/>
              </a:rPr>
              <a:t>KH.pdb</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Click the </a:t>
            </a:r>
            <a:r>
              <a:rPr lang="en-GB" sz="1200" i="1" dirty="0" smtClean="0">
                <a:latin typeface="Lucida Grande" charset="0"/>
                <a:ea typeface="Lucida Grande" charset="0"/>
                <a:cs typeface="Lucida Grande" charset="0"/>
              </a:rPr>
              <a:t>Update All </a:t>
            </a:r>
            <a:r>
              <a:rPr lang="en-GB" sz="1200" dirty="0" smtClean="0">
                <a:latin typeface="Lucida Grande" charset="0"/>
                <a:ea typeface="Lucida Grande" charset="0"/>
                <a:cs typeface="Lucida Grande" charset="0"/>
              </a:rPr>
              <a:t>button.</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3385"/>
                    </a14:imgEffect>
                    <a14:imgEffect>
                      <a14:saturation sat="0"/>
                    </a14:imgEffect>
                  </a14:imgLayer>
                </a14:imgProps>
              </a:ext>
            </a:extLst>
          </a:blip>
          <a:stretch>
            <a:fillRect/>
          </a:stretch>
        </p:blipFill>
        <p:spPr>
          <a:xfrm>
            <a:off x="3469559" y="8464415"/>
            <a:ext cx="270746" cy="261721"/>
          </a:xfrm>
          <a:prstGeom prst="rect">
            <a:avLst/>
          </a:prstGeom>
        </p:spPr>
      </p:pic>
      <p:pic>
        <p:nvPicPr>
          <p:cNvPr id="11" name="Picture 10"/>
          <p:cNvPicPr>
            <a:picLocks noChangeAspect="1"/>
          </p:cNvPicPr>
          <p:nvPr/>
        </p:nvPicPr>
        <p:blipFill>
          <a:blip r:embed="rId5"/>
          <a:stretch>
            <a:fillRect/>
          </a:stretch>
        </p:blipFill>
        <p:spPr>
          <a:xfrm>
            <a:off x="2116400" y="1397966"/>
            <a:ext cx="378595" cy="354933"/>
          </a:xfrm>
          <a:prstGeom prst="rect">
            <a:avLst/>
          </a:prstGeom>
        </p:spPr>
      </p:pic>
      <p:pic>
        <p:nvPicPr>
          <p:cNvPr id="12" name="Picture 11"/>
          <p:cNvPicPr>
            <a:picLocks noChangeAspect="1"/>
          </p:cNvPicPr>
          <p:nvPr/>
        </p:nvPicPr>
        <p:blipFill>
          <a:blip r:embed="rId5"/>
          <a:stretch>
            <a:fillRect/>
          </a:stretch>
        </p:blipFill>
        <p:spPr>
          <a:xfrm>
            <a:off x="4923930" y="6853777"/>
            <a:ext cx="203200" cy="1905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2" y="1812825"/>
            <a:ext cx="5154216" cy="3500282"/>
          </a:xfrm>
          <a:prstGeom prst="rect">
            <a:avLst/>
          </a:prstGeom>
        </p:spPr>
      </p:pic>
      <p:sp>
        <p:nvSpPr>
          <p:cNvPr id="36" name="Right Arrow 35"/>
          <p:cNvSpPr/>
          <p:nvPr/>
        </p:nvSpPr>
        <p:spPr>
          <a:xfrm rot="9113704">
            <a:off x="1492936" y="1687322"/>
            <a:ext cx="572662" cy="234553"/>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11" y="9447523"/>
            <a:ext cx="3021344" cy="2533127"/>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979500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27724"/>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877938" y="179276"/>
            <a:ext cx="3102132" cy="461665"/>
          </a:xfrm>
          <a:prstGeom prst="rect">
            <a:avLst/>
          </a:prstGeom>
        </p:spPr>
        <p:txBody>
          <a:bodyPr wrap="none">
            <a:spAutoFit/>
          </a:bodyPr>
          <a:lstStyle/>
          <a:p>
            <a:pPr algn="ctr"/>
            <a:r>
              <a:rPr lang="en-GB" sz="2400" dirty="0">
                <a:latin typeface="Lucida Grande" charset="0"/>
                <a:ea typeface="ＭＳ 明朝" charset="-128"/>
              </a:rPr>
              <a:t>Map </a:t>
            </a:r>
            <a:r>
              <a:rPr lang="en-GB" sz="2400" dirty="0" smtClean="0">
                <a:latin typeface="Lucida Grande" charset="0"/>
                <a:ea typeface="ＭＳ 明朝" charset="-128"/>
              </a:rPr>
              <a:t>Peaks</a:t>
            </a:r>
            <a:r>
              <a:rPr lang="en-GB" b="1" dirty="0">
                <a:latin typeface="Lucida Grande" charset="0"/>
                <a:ea typeface="Lucida Grande" charset="0"/>
                <a:cs typeface="Lucida Grande" charset="0"/>
              </a:rPr>
              <a:t> (Optional) </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1" name="Rectangle 20"/>
          <p:cNvSpPr/>
          <p:nvPr/>
        </p:nvSpPr>
        <p:spPr>
          <a:xfrm>
            <a:off x="-84586" y="6685912"/>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C</a:t>
            </a:r>
            <a:endParaRPr lang="en-US" sz="1801" dirty="0"/>
          </a:p>
        </p:txBody>
      </p:sp>
      <p:sp>
        <p:nvSpPr>
          <p:cNvPr id="22" name="Rectangle 21"/>
          <p:cNvSpPr/>
          <p:nvPr/>
        </p:nvSpPr>
        <p:spPr>
          <a:xfrm>
            <a:off x="630891" y="6771224"/>
            <a:ext cx="6003500" cy="2585323"/>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Find the disappeared Peak.</a:t>
            </a:r>
          </a:p>
          <a:p>
            <a:pPr>
              <a:lnSpc>
                <a:spcPct val="150000"/>
              </a:lnSpc>
            </a:pPr>
            <a:r>
              <a:rPr lang="en-GB" sz="1200" dirty="0" smtClean="0">
                <a:latin typeface="Lucida Grande" charset="0"/>
                <a:ea typeface="Lucida Grande" charset="0"/>
                <a:cs typeface="Lucida Grande" charset="0"/>
              </a:rPr>
              <a:t>In </a:t>
            </a:r>
            <a:r>
              <a:rPr lang="en-GB" sz="1200" dirty="0">
                <a:latin typeface="Lucida Grande" charset="0"/>
                <a:ea typeface="Lucida Grande" charset="0"/>
                <a:cs typeface="Lucida Grande" charset="0"/>
              </a:rPr>
              <a:t>this protein a peak has disappeared after the titration with the ligand.</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If present in the plot, double </a:t>
            </a:r>
            <a:r>
              <a:rPr lang="en-GB" sz="1200" dirty="0">
                <a:latin typeface="Lucida Grande" charset="0"/>
                <a:ea typeface="Lucida Grande" charset="0"/>
                <a:cs typeface="Lucida Grande" charset="0"/>
              </a:rPr>
              <a:t>click on the residue bar </a:t>
            </a:r>
            <a:r>
              <a:rPr lang="en-GB" sz="1200" b="1" dirty="0">
                <a:latin typeface="Lucida Grande" charset="0"/>
                <a:ea typeface="Lucida Grande" charset="0"/>
                <a:cs typeface="Lucida Grande" charset="0"/>
              </a:rPr>
              <a:t>97</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to navigate to the </a:t>
            </a:r>
            <a:r>
              <a:rPr lang="en-GB" sz="1200" dirty="0" smtClean="0">
                <a:latin typeface="Lucida Grande" charset="0"/>
                <a:ea typeface="Lucida Grande" charset="0"/>
                <a:cs typeface="Lucida Grande" charset="0"/>
              </a:rPr>
              <a:t>residue coordinates on </a:t>
            </a:r>
            <a:r>
              <a:rPr lang="en-GB" sz="1200" dirty="0">
                <a:latin typeface="Lucida Grande" charset="0"/>
                <a:ea typeface="Lucida Grande" charset="0"/>
                <a:cs typeface="Lucida Grande" charset="0"/>
              </a:rPr>
              <a:t>the spectrum </a:t>
            </a:r>
            <a:r>
              <a:rPr lang="en-GB" sz="1200" dirty="0" smtClean="0">
                <a:latin typeface="Lucida Grande" charset="0"/>
                <a:ea typeface="Lucida Grande" charset="0"/>
                <a:cs typeface="Lucida Grande" charset="0"/>
              </a:rPr>
              <a:t>display, otherwise double click on </a:t>
            </a:r>
            <a:r>
              <a:rPr lang="en-GB" sz="1200" dirty="0">
                <a:latin typeface="Lucida Grande" charset="0"/>
                <a:ea typeface="Lucida Grande" charset="0"/>
                <a:cs typeface="Lucida Grande" charset="0"/>
              </a:rPr>
              <a:t>the peak table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40 | A.97ILE.H | </a:t>
            </a:r>
            <a:r>
              <a:rPr lang="en-GB" sz="1200" dirty="0" smtClean="0">
                <a:latin typeface="Lucida Grande" charset="0"/>
                <a:ea typeface="Lucida Grande" charset="0"/>
                <a:cs typeface="Lucida Grande" charset="0"/>
              </a:rPr>
              <a:t>A.97ILE.N.</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Right click and Delete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peak from  the spectrum Tstar-2:00eq You can add a comment on the </a:t>
            </a:r>
            <a:r>
              <a:rPr lang="en-GB" sz="1200" i="1" dirty="0" smtClean="0">
                <a:latin typeface="Lucida Grande" charset="0"/>
                <a:ea typeface="Lucida Grande" charset="0"/>
                <a:cs typeface="Lucida Grande" charset="0"/>
              </a:rPr>
              <a:t>Comment </a:t>
            </a:r>
            <a:r>
              <a:rPr lang="en-GB" sz="1200" dirty="0" smtClean="0">
                <a:latin typeface="Lucida Grande" charset="0"/>
                <a:ea typeface="Lucida Grande" charset="0"/>
                <a:cs typeface="Lucida Grande" charset="0"/>
              </a:rPr>
              <a:t>column</a:t>
            </a:r>
            <a:r>
              <a:rPr lang="en-GB" sz="1200" i="1"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Chemical </a:t>
            </a:r>
            <a:r>
              <a:rPr lang="en-GB" sz="1200" dirty="0">
                <a:latin typeface="Lucida Grande" charset="0"/>
                <a:ea typeface="Lucida Grande" charset="0"/>
                <a:cs typeface="Lucida Grande" charset="0"/>
              </a:rPr>
              <a:t>S</a:t>
            </a:r>
            <a:r>
              <a:rPr lang="en-GB" sz="1200" dirty="0" smtClean="0">
                <a:latin typeface="Lucida Grande" charset="0"/>
                <a:ea typeface="Lucida Grande" charset="0"/>
                <a:cs typeface="Lucida Grande" charset="0"/>
              </a:rPr>
              <a:t>hift Mapping table cell</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by double clicking inside the cell. </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The plot will automatically refresh and mark the residue as ”missing”</a:t>
            </a:r>
            <a:endParaRPr lang="en-GB" sz="1200" dirty="0">
              <a:latin typeface="Lucida Grande" charset="0"/>
              <a:ea typeface="Lucida Grande" charset="0"/>
              <a:cs typeface="Lucida Grande" charset="0"/>
            </a:endParaRPr>
          </a:p>
        </p:txBody>
      </p:sp>
      <p:sp>
        <p:nvSpPr>
          <p:cNvPr id="26" name="Rectangle 25"/>
          <p:cNvSpPr/>
          <p:nvPr/>
        </p:nvSpPr>
        <p:spPr>
          <a:xfrm>
            <a:off x="12435" y="9748061"/>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D</a:t>
            </a:r>
            <a:endParaRPr lang="en-US" sz="1801" dirty="0"/>
          </a:p>
        </p:txBody>
      </p:sp>
      <p:sp>
        <p:nvSpPr>
          <p:cNvPr id="27" name="Rectangle 26"/>
          <p:cNvSpPr/>
          <p:nvPr/>
        </p:nvSpPr>
        <p:spPr>
          <a:xfrm>
            <a:off x="716973" y="9751608"/>
            <a:ext cx="3973701" cy="2031325"/>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Export plot.</a:t>
            </a:r>
            <a:endParaRPr lang="en-GB" sz="1200" b="1"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in the plot in an empty space</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  </a:t>
            </a:r>
            <a:r>
              <a:rPr lang="en-GB" sz="1200" i="1" dirty="0">
                <a:latin typeface="Lucida Grande" charset="0"/>
                <a:ea typeface="Lucida Grande" charset="0"/>
                <a:cs typeface="Lucida Grande" charset="0"/>
              </a:rPr>
              <a:t>Show Label Above Threshold</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a:t>
            </a:r>
            <a:r>
              <a:rPr lang="en-GB" sz="1200" i="1" dirty="0">
                <a:latin typeface="Lucida Grande" charset="0"/>
                <a:ea typeface="Lucida Grande" charset="0"/>
                <a:cs typeface="Lucida Grande" charset="0"/>
              </a:rPr>
              <a:t> Export</a:t>
            </a:r>
          </a:p>
          <a:p>
            <a:pPr marL="171454" indent="-171454">
              <a:lnSpc>
                <a:spcPct val="150000"/>
              </a:lnSpc>
              <a:buFont typeface="Arial" charset="0"/>
              <a:buChar char="•"/>
            </a:pPr>
            <a:r>
              <a:rPr lang="en-GB" sz="1200" dirty="0">
                <a:latin typeface="Lucida Grande" charset="0"/>
                <a:ea typeface="Lucida Grande" charset="0"/>
                <a:cs typeface="Lucida Grande" charset="0"/>
              </a:rPr>
              <a:t>On the Export popup Select </a:t>
            </a:r>
            <a:r>
              <a:rPr lang="en-GB" sz="1200" dirty="0" smtClean="0">
                <a:latin typeface="Lucida Grande" charset="0"/>
                <a:ea typeface="Lucida Grande" charset="0"/>
                <a:cs typeface="Lucida Grande" charset="0"/>
              </a:rPr>
              <a:t>Image File, </a:t>
            </a:r>
            <a:r>
              <a:rPr lang="en-GB" sz="1200" dirty="0">
                <a:latin typeface="Lucida Grande" charset="0"/>
                <a:ea typeface="Lucida Grande" charset="0"/>
                <a:cs typeface="Lucida Grande" charset="0"/>
              </a:rPr>
              <a:t>then click export</a:t>
            </a:r>
          </a:p>
          <a:p>
            <a:pPr marL="171454" indent="-171454" algn="just">
              <a:lnSpc>
                <a:spcPct val="150000"/>
              </a:lnSpc>
              <a:buFont typeface="Arial" charset="0"/>
              <a:buChar char="•"/>
            </a:pPr>
            <a:r>
              <a:rPr lang="en-GB" sz="1200" dirty="0">
                <a:latin typeface="Lucida Grande" charset="0"/>
                <a:ea typeface="Lucida Grande" charset="0"/>
                <a:cs typeface="Lucida Grande" charset="0"/>
              </a:rPr>
              <a:t>Save the file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91" y="1378350"/>
            <a:ext cx="5094316" cy="4221744"/>
          </a:xfrm>
          <a:prstGeom prst="rect">
            <a:avLst/>
          </a:prstGeom>
        </p:spPr>
      </p:pic>
      <p:sp>
        <p:nvSpPr>
          <p:cNvPr id="35" name="Right Arrow 34"/>
          <p:cNvSpPr/>
          <p:nvPr/>
        </p:nvSpPr>
        <p:spPr>
          <a:xfrm rot="9113704">
            <a:off x="3651219" y="1805352"/>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ight Arrow 36"/>
          <p:cNvSpPr/>
          <p:nvPr/>
        </p:nvSpPr>
        <p:spPr>
          <a:xfrm rot="9113704">
            <a:off x="5182395" y="4493133"/>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80" y="10286674"/>
            <a:ext cx="1763247" cy="961192"/>
          </a:xfrm>
          <a:prstGeom prst="rect">
            <a:avLst/>
          </a:prstGeom>
        </p:spPr>
      </p:pic>
      <p:sp>
        <p:nvSpPr>
          <p:cNvPr id="41" name="Right Arrow 40"/>
          <p:cNvSpPr/>
          <p:nvPr/>
        </p:nvSpPr>
        <p:spPr>
          <a:xfrm flipV="1">
            <a:off x="4423409" y="11031013"/>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2" name="Right Arrow 41"/>
          <p:cNvSpPr/>
          <p:nvPr/>
        </p:nvSpPr>
        <p:spPr>
          <a:xfrm flipV="1">
            <a:off x="4414641" y="10856318"/>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1625153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685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44321" y="7691036"/>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smtClean="0">
                <a:latin typeface="Lucida Grande" charset="0"/>
                <a:ea typeface="ＭＳ 明朝" charset="-128"/>
              </a:rPr>
              <a:t>PyMOL</a:t>
            </a:r>
            <a:endParaRPr lang="en-US" sz="1801" dirty="0"/>
          </a:p>
        </p:txBody>
      </p:sp>
      <p:sp>
        <p:nvSpPr>
          <p:cNvPr id="6" name="Rectangle 5"/>
          <p:cNvSpPr/>
          <p:nvPr/>
        </p:nvSpPr>
        <p:spPr>
          <a:xfrm>
            <a:off x="135082" y="5961999"/>
            <a:ext cx="6621978" cy="954620"/>
          </a:xfrm>
          <a:prstGeom prst="rect">
            <a:avLst/>
          </a:prstGeom>
        </p:spPr>
        <p:txBody>
          <a:bodyPr wrap="square">
            <a:spAutoFit/>
          </a:bodyPr>
          <a:lstStyle/>
          <a:p>
            <a:r>
              <a:rPr lang="en-GB" sz="1401" dirty="0" err="1"/>
              <a:t>PyMOL</a:t>
            </a:r>
            <a:r>
              <a:rPr lang="en-GB" sz="1401" dirty="0"/>
              <a:t> is a Python-enhanced molecular graphics tool. It excels at 3D </a:t>
            </a:r>
            <a:r>
              <a:rPr lang="en-GB" sz="1401" dirty="0" smtClean="0"/>
              <a:t>visualisation </a:t>
            </a:r>
            <a:r>
              <a:rPr lang="en-GB" sz="1401" dirty="0"/>
              <a:t>of proteins, small molecules, density, surfaces. The </a:t>
            </a:r>
            <a:r>
              <a:rPr lang="en-GB" sz="1401" dirty="0" smtClean="0"/>
              <a:t>visualisation </a:t>
            </a:r>
            <a:r>
              <a:rPr lang="en-GB" sz="1401" dirty="0"/>
              <a:t>through PyMOL of the perturbed residues on the surface's protein can be started using CcpNmr. </a:t>
            </a:r>
            <a:endParaRPr lang="en-GB" sz="1401" dirty="0" smtClean="0"/>
          </a:p>
          <a:p>
            <a:r>
              <a:rPr lang="en-GB" sz="1401" dirty="0" smtClean="0"/>
              <a:t>Download </a:t>
            </a:r>
            <a:r>
              <a:rPr lang="en-GB" sz="1401" dirty="0"/>
              <a:t>and install from https://</a:t>
            </a:r>
            <a:r>
              <a:rPr lang="en-GB" sz="1401" dirty="0" err="1"/>
              <a:t>pymolwiki.org</a:t>
            </a:r>
            <a:r>
              <a:rPr lang="en-GB" sz="1401" dirty="0"/>
              <a:t>/</a:t>
            </a:r>
            <a:r>
              <a:rPr lang="en-GB" sz="1401" dirty="0" err="1"/>
              <a:t>index.php</a:t>
            </a:r>
            <a:r>
              <a:rPr lang="en-GB" sz="1401" dirty="0"/>
              <a:t>/</a:t>
            </a:r>
            <a:r>
              <a:rPr lang="en-GB" sz="1401" dirty="0" err="1"/>
              <a:t>MAC_Install</a:t>
            </a:r>
            <a:endParaRPr lang="en-GB" sz="1401"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1975" r="51975"/>
          <a:stretch/>
        </p:blipFill>
        <p:spPr>
          <a:xfrm>
            <a:off x="-2370200" y="1358740"/>
            <a:ext cx="7450200" cy="4075790"/>
          </a:xfrm>
          <a:prstGeom prst="rect">
            <a:avLst/>
          </a:prstGeom>
        </p:spPr>
      </p:pic>
      <p:sp>
        <p:nvSpPr>
          <p:cNvPr id="12" name="Rectangle 11"/>
          <p:cNvSpPr/>
          <p:nvPr/>
        </p:nvSpPr>
        <p:spPr>
          <a:xfrm>
            <a:off x="-33661" y="800378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A</a:t>
            </a:r>
            <a:endParaRPr lang="en-US" sz="1801" dirty="0"/>
          </a:p>
        </p:txBody>
      </p:sp>
      <p:sp>
        <p:nvSpPr>
          <p:cNvPr id="13" name="Rectangle 12"/>
          <p:cNvSpPr/>
          <p:nvPr/>
        </p:nvSpPr>
        <p:spPr>
          <a:xfrm>
            <a:off x="683312" y="8003788"/>
            <a:ext cx="6003500" cy="2585323"/>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Link </a:t>
            </a:r>
            <a:r>
              <a:rPr lang="en-GB" sz="1200" b="1" dirty="0" err="1" smtClean="0">
                <a:latin typeface="Lucida Grande" charset="0"/>
                <a:ea typeface="Lucida Grande" charset="0"/>
                <a:cs typeface="Lucida Grande" charset="0"/>
              </a:rPr>
              <a:t>PyMol</a:t>
            </a:r>
            <a:r>
              <a:rPr lang="en-GB" sz="1200" b="1" dirty="0" smtClean="0">
                <a:latin typeface="Lucida Grande" charset="0"/>
                <a:ea typeface="Lucida Grande" charset="0"/>
                <a:cs typeface="Lucida Grande" charset="0"/>
              </a:rPr>
              <a:t> to CcpNmr Analysis</a:t>
            </a:r>
          </a:p>
          <a:p>
            <a:pPr marL="171454" indent="-171454">
              <a:lnSpc>
                <a:spcPct val="150000"/>
              </a:lnSpc>
              <a:buFont typeface="Arial" charset="0"/>
              <a:buChar char="•"/>
            </a:pPr>
            <a:r>
              <a:rPr lang="en-GB" sz="1200" dirty="0" smtClean="0">
                <a:latin typeface="Lucida Grande" charset="0"/>
                <a:ea typeface="Lucida Grande" charset="0"/>
                <a:cs typeface="Lucida Grande" charset="0"/>
              </a:rPr>
              <a:t>Main menu </a:t>
            </a:r>
            <a:r>
              <a:rPr lang="en-GB" sz="1200" smtClean="0">
                <a:latin typeface="Lucida Grande" charset="0"/>
                <a:ea typeface="Lucida Grande" charset="0"/>
                <a:cs typeface="Lucida Grande" charset="0"/>
                <a:sym typeface="Wingdings"/>
              </a:rPr>
              <a:t> </a:t>
            </a:r>
            <a:r>
              <a:rPr lang="en-GB" sz="1200" smtClean="0">
                <a:latin typeface="Lucida Grande" charset="0"/>
                <a:ea typeface="Lucida Grande" charset="0"/>
                <a:cs typeface="Lucida Grande" charset="0"/>
              </a:rPr>
              <a:t>Project </a:t>
            </a:r>
            <a:r>
              <a:rPr lang="en-GB" sz="1200" smtClean="0">
                <a:latin typeface="Lucida Grande" charset="0"/>
                <a:ea typeface="Lucida Grande" charset="0"/>
                <a:cs typeface="Lucida Grande" charset="0"/>
                <a:sym typeface="Wingdings"/>
              </a:rPr>
              <a:t> </a:t>
            </a:r>
            <a:r>
              <a:rPr lang="en-GB" sz="1200" dirty="0" smtClean="0">
                <a:latin typeface="Lucida Grande" charset="0"/>
                <a:ea typeface="Lucida Grande" charset="0"/>
                <a:cs typeface="Lucida Grande" charset="0"/>
              </a:rPr>
              <a:t>Preferences</a:t>
            </a:r>
            <a:r>
              <a:rPr lang="mr-IN" sz="1200" dirty="0" smtClean="0">
                <a:latin typeface="Lucida Grande" charset="0"/>
                <a:ea typeface="Lucida Grande" charset="0"/>
                <a:cs typeface="Lucida Grande" charset="0"/>
              </a:rPr>
              <a:t>…</a:t>
            </a:r>
            <a:endParaRPr lang="en-GB" sz="1200" dirty="0" smtClean="0">
              <a:latin typeface="Lucida Grande" charset="0"/>
              <a:ea typeface="Lucida Grande" charset="0"/>
              <a:cs typeface="Lucida Grande" charset="0"/>
            </a:endParaRPr>
          </a:p>
          <a:p>
            <a:pPr marL="171454" indent="-171454">
              <a:lnSpc>
                <a:spcPct val="150000"/>
              </a:lnSpc>
              <a:buFont typeface="Arial" charset="0"/>
              <a:buChar char="•"/>
            </a:pPr>
            <a:r>
              <a:rPr lang="en-GB" sz="1200" dirty="0" smtClean="0">
                <a:latin typeface="Lucida Grande" charset="0"/>
                <a:ea typeface="Lucida Grande" charset="0"/>
                <a:cs typeface="Lucida Grande" charset="0"/>
              </a:rPr>
              <a:t>click on External Programs tab</a:t>
            </a:r>
          </a:p>
          <a:p>
            <a:pPr marL="171454" indent="-171454">
              <a:lnSpc>
                <a:spcPct val="150000"/>
              </a:lnSpc>
              <a:buFont typeface="Arial" charset="0"/>
              <a:buChar char="•"/>
            </a:pPr>
            <a:r>
              <a:rPr lang="en-GB" sz="1200" dirty="0" smtClean="0">
                <a:latin typeface="Lucida Grande" charset="0"/>
                <a:ea typeface="Lucida Grande" charset="0"/>
                <a:cs typeface="Lucida Grande" charset="0"/>
              </a:rPr>
              <a:t>on </a:t>
            </a:r>
            <a:r>
              <a:rPr lang="en-GB" sz="1200" dirty="0" err="1" smtClean="0">
                <a:latin typeface="Lucida Grande" charset="0"/>
                <a:ea typeface="Lucida Grande" charset="0"/>
                <a:cs typeface="Lucida Grande" charset="0"/>
              </a:rPr>
              <a:t>PyMol</a:t>
            </a:r>
            <a:r>
              <a:rPr lang="en-GB" sz="1200" dirty="0" smtClean="0">
                <a:latin typeface="Lucida Grande" charset="0"/>
                <a:ea typeface="Lucida Grande" charset="0"/>
                <a:cs typeface="Lucida Grande" charset="0"/>
              </a:rPr>
              <a:t>, click on the folder icon,</a:t>
            </a:r>
          </a:p>
          <a:p>
            <a:pPr marL="171454" indent="-171454">
              <a:lnSpc>
                <a:spcPct val="150000"/>
              </a:lnSpc>
              <a:buFont typeface="Arial" charset="0"/>
              <a:buChar char="•"/>
            </a:pPr>
            <a:r>
              <a:rPr lang="en-GB" sz="1200" dirty="0" smtClean="0">
                <a:latin typeface="Lucida Grande" charset="0"/>
                <a:ea typeface="Lucida Grande" charset="0"/>
                <a:cs typeface="Lucida Grande" charset="0"/>
              </a:rPr>
              <a:t>search on you disk the executable </a:t>
            </a:r>
            <a:r>
              <a:rPr lang="en-GB" sz="1200" dirty="0" err="1" smtClean="0">
                <a:latin typeface="Lucida Grande" charset="0"/>
                <a:ea typeface="Lucida Grande" charset="0"/>
                <a:cs typeface="Lucida Grande" charset="0"/>
              </a:rPr>
              <a:t>PyMol</a:t>
            </a:r>
            <a:r>
              <a:rPr lang="en-GB" sz="1200" dirty="0" smtClean="0">
                <a:latin typeface="Lucida Grande" charset="0"/>
                <a:ea typeface="Lucida Grande" charset="0"/>
                <a:cs typeface="Lucida Grande" charset="0"/>
              </a:rPr>
              <a:t> file, on Mac will be on:</a:t>
            </a:r>
          </a:p>
          <a:p>
            <a:pPr>
              <a:lnSpc>
                <a:spcPct val="150000"/>
              </a:lnSpc>
            </a:pP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Applications/</a:t>
            </a:r>
            <a:r>
              <a:rPr lang="en-GB" sz="1200" dirty="0" err="1" smtClean="0">
                <a:latin typeface="Lucida Grande" charset="0"/>
                <a:ea typeface="Lucida Grande" charset="0"/>
                <a:cs typeface="Lucida Grande" charset="0"/>
              </a:rPr>
              <a:t>MacPyMOL.app</a:t>
            </a:r>
            <a:r>
              <a:rPr lang="en-GB" sz="1200" dirty="0" smtClean="0">
                <a:latin typeface="Lucida Grande" charset="0"/>
                <a:ea typeface="Lucida Grande" charset="0"/>
                <a:cs typeface="Lucida Grande" charset="0"/>
              </a:rPr>
              <a:t>/Contents/</a:t>
            </a:r>
            <a:r>
              <a:rPr lang="en-GB" sz="1200" dirty="0" err="1" smtClean="0">
                <a:latin typeface="Lucida Grande" charset="0"/>
                <a:ea typeface="Lucida Grande" charset="0"/>
                <a:cs typeface="Lucida Grande" charset="0"/>
              </a:rPr>
              <a:t>MacOS</a:t>
            </a:r>
            <a:r>
              <a:rPr lang="en-GB" sz="1200" dirty="0" smtClean="0">
                <a:latin typeface="Lucida Grande" charset="0"/>
                <a:ea typeface="Lucida Grande" charset="0"/>
                <a:cs typeface="Lucida Grande" charset="0"/>
              </a:rPr>
              <a:t>/</a:t>
            </a:r>
            <a:r>
              <a:rPr lang="en-GB" sz="1200" dirty="0" err="1" smtClean="0">
                <a:latin typeface="Lucida Grande" charset="0"/>
                <a:ea typeface="Lucida Grande" charset="0"/>
                <a:cs typeface="Lucida Grande" charset="0"/>
              </a:rPr>
              <a:t>MacPyMOL</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click on Test, </a:t>
            </a:r>
            <a:r>
              <a:rPr lang="en-GB" sz="1200" dirty="0" err="1" smtClean="0">
                <a:latin typeface="Lucida Grande" charset="0"/>
                <a:ea typeface="Lucida Grande" charset="0"/>
                <a:cs typeface="Lucida Grande" charset="0"/>
              </a:rPr>
              <a:t>Pymol</a:t>
            </a:r>
            <a:r>
              <a:rPr lang="en-GB" sz="1200" dirty="0" smtClean="0">
                <a:latin typeface="Lucida Grande" charset="0"/>
                <a:ea typeface="Lucida Grande" charset="0"/>
                <a:cs typeface="Lucida Grande" charset="0"/>
              </a:rPr>
              <a:t> will start if has been linked successfully</a:t>
            </a:r>
          </a:p>
          <a:p>
            <a:pPr marL="171450" indent="-171450">
              <a:lnSpc>
                <a:spcPct val="150000"/>
              </a:lnSpc>
              <a:buFont typeface="Arial" charset="0"/>
              <a:buChar char="•"/>
            </a:pPr>
            <a:r>
              <a:rPr lang="en-GB" sz="1200" dirty="0" smtClean="0">
                <a:latin typeface="Lucida Grande" charset="0"/>
                <a:ea typeface="Lucida Grande" charset="0"/>
                <a:cs typeface="Lucida Grande" charset="0"/>
              </a:rPr>
              <a:t>click Ok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486285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smtClean="0">
                <a:latin typeface="Lucida Grande" charset="0"/>
                <a:ea typeface="ＭＳ 明朝" charset="-128"/>
              </a:rPr>
              <a:t>5</a:t>
            </a:r>
            <a:r>
              <a:rPr lang="en-GB" sz="1401" smtClean="0">
                <a:latin typeface="Lucida Grande" charset="0"/>
                <a:ea typeface="ＭＳ 明朝" charset="-128"/>
              </a:rPr>
              <a:t>B</a:t>
            </a:r>
            <a:endParaRPr lang="en-US" sz="1801" dirty="0"/>
          </a:p>
        </p:txBody>
      </p:sp>
      <p:sp>
        <p:nvSpPr>
          <p:cNvPr id="26" name="Rectangle 25"/>
          <p:cNvSpPr/>
          <p:nvPr/>
        </p:nvSpPr>
        <p:spPr>
          <a:xfrm>
            <a:off x="670010" y="1179221"/>
            <a:ext cx="6003500" cy="369331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Click “Show on </a:t>
            </a:r>
            <a:r>
              <a:rPr lang="en-GB" sz="1200" b="1" dirty="0" smtClean="0">
                <a:latin typeface="Lucida Grande" charset="0"/>
                <a:ea typeface="Lucida Grande" charset="0"/>
                <a:cs typeface="Lucida Grande" charset="0"/>
              </a:rPr>
              <a:t>Molecular </a:t>
            </a:r>
            <a:r>
              <a:rPr lang="en-GB" sz="1200" b="1" dirty="0">
                <a:latin typeface="Lucida Grande" charset="0"/>
                <a:ea typeface="Lucida Grande" charset="0"/>
                <a:cs typeface="Lucida Grande" charset="0"/>
              </a:rPr>
              <a:t>Viewer”. </a:t>
            </a:r>
          </a:p>
          <a:p>
            <a:pPr>
              <a:lnSpc>
                <a:spcPct val="150000"/>
              </a:lnSpc>
            </a:pPr>
            <a:r>
              <a:rPr lang="en-GB" sz="1200" b="1" dirty="0">
                <a:latin typeface="Lucida Grande" charset="0"/>
                <a:ea typeface="Lucida Grande" charset="0"/>
                <a:cs typeface="Lucida Grande" charset="0"/>
              </a:rP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By</a:t>
            </a:r>
            <a:r>
              <a:rPr lang="en-GB" sz="1200" b="1" dirty="0">
                <a:latin typeface="Lucida Grande" charset="0"/>
                <a:ea typeface="Lucida Grande" charset="0"/>
                <a:cs typeface="Lucida Grande" charset="0"/>
              </a:rPr>
              <a:t> </a:t>
            </a:r>
            <a:r>
              <a:rPr lang="en-GB" sz="1200" dirty="0">
                <a:latin typeface="Lucida Grande" charset="0"/>
                <a:ea typeface="Lucida Grande" charset="0"/>
                <a:cs typeface="Lucida Grande" charset="0"/>
              </a:rPr>
              <a:t>clicking the </a:t>
            </a:r>
            <a:r>
              <a:rPr lang="en-GB" sz="1200" dirty="0" smtClean="0">
                <a:latin typeface="Lucida Grande" charset="0"/>
                <a:ea typeface="Lucida Grande" charset="0"/>
                <a:cs typeface="Lucida Grande" charset="0"/>
              </a:rPr>
              <a:t>button   </a:t>
            </a:r>
          </a:p>
          <a:p>
            <a:pPr>
              <a:lnSpc>
                <a:spcPct val="150000"/>
              </a:lnSpc>
            </a:pPr>
            <a:r>
              <a:rPr lang="en-GB" sz="1200" dirty="0" smtClean="0">
                <a:latin typeface="Lucida Grande" charset="0"/>
                <a:ea typeface="Lucida Grande" charset="0"/>
                <a:cs typeface="Lucida Grande" charset="0"/>
              </a:rPr>
              <a:t>on the Chemical Shift mapping inside </a:t>
            </a:r>
            <a:r>
              <a:rPr lang="en-GB" sz="1200" dirty="0" err="1" smtClean="0">
                <a:latin typeface="Lucida Grande" charset="0"/>
                <a:ea typeface="Lucida Grande" charset="0"/>
                <a:cs typeface="Lucida Grande" charset="0"/>
              </a:rPr>
              <a:t>CcpnNmr</a:t>
            </a:r>
            <a:r>
              <a:rPr lang="en-GB" sz="1200" dirty="0" smtClean="0">
                <a:latin typeface="Lucida Grande" charset="0"/>
                <a:ea typeface="Lucida Grande" charset="0"/>
                <a:cs typeface="Lucida Grande" charset="0"/>
              </a:rPr>
              <a:t> Analysis,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launched with the </a:t>
            </a:r>
            <a:r>
              <a:rPr lang="en-GB" sz="1200" dirty="0" err="1">
                <a:latin typeface="Lucida Grande" charset="0"/>
                <a:ea typeface="Lucida Grande" charset="0"/>
                <a:cs typeface="Lucida Grande" charset="0"/>
              </a:rPr>
              <a:t>Tstar</a:t>
            </a:r>
            <a:r>
              <a:rPr lang="en-GB" sz="1200" dirty="0">
                <a:latin typeface="Lucida Grande" charset="0"/>
                <a:ea typeface="Lucida Grande" charset="0"/>
                <a:cs typeface="Lucida Grande" charset="0"/>
              </a:rPr>
              <a:t> structure  </a:t>
            </a:r>
            <a:r>
              <a:rPr lang="en-GB" sz="1200" dirty="0" smtClean="0">
                <a:latin typeface="Lucida Grande" charset="0"/>
                <a:ea typeface="Lucida Grande" charset="0"/>
                <a:cs typeface="Lucida Grande" charset="0"/>
              </a:rPr>
              <a:t>already loaded </a:t>
            </a:r>
            <a:r>
              <a:rPr lang="en-GB" sz="1200" dirty="0">
                <a:latin typeface="Lucida Grande" charset="0"/>
                <a:ea typeface="Lucida Grande" charset="0"/>
                <a:cs typeface="Lucida Grande" charset="0"/>
              </a:rPr>
              <a:t>in. In Pymol two new selections will be created:</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aboveThreshold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belowThreshold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a:t>
            </a:r>
            <a:r>
              <a:rPr lang="en-GB" sz="1200" dirty="0" smtClean="0">
                <a:latin typeface="Lucida Grande" charset="0"/>
                <a:ea typeface="Lucida Grande" charset="0"/>
                <a:cs typeface="Lucida Grande" charset="0"/>
              </a:rPr>
              <a:t>CcpNmr</a:t>
            </a:r>
          </a:p>
          <a:p>
            <a:pPr marL="171454" indent="-171454">
              <a:lnSpc>
                <a:spcPct val="150000"/>
              </a:lnSpc>
              <a:buFont typeface="Arial" charset="0"/>
              <a:buChar char="•"/>
            </a:pPr>
            <a:r>
              <a:rPr lang="en-GB" sz="1200" i="1" dirty="0" smtClean="0">
                <a:latin typeface="Lucida Grande" charset="0"/>
                <a:ea typeface="Lucida Grande" charset="0"/>
                <a:cs typeface="Lucida Grande" charset="0"/>
              </a:rPr>
              <a:t>(missing)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will be able now to analyse graphically the residues that are involved in the interaction with the ligand.</a:t>
            </a:r>
            <a:endParaRPr lang="en-GB" sz="1200" dirty="0">
              <a:latin typeface="Lucida Grande" charset="0"/>
              <a:ea typeface="Lucida Grande" charset="0"/>
              <a:cs typeface="Lucida Grande" charset="0"/>
            </a:endParaRP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19" name="Rectangle 18"/>
          <p:cNvSpPr/>
          <p:nvPr/>
        </p:nvSpPr>
        <p:spPr>
          <a:xfrm>
            <a:off x="715476" y="8063764"/>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(Optional) Export </a:t>
            </a:r>
            <a:r>
              <a:rPr lang="en-GB" sz="1200" b="1" dirty="0" smtClean="0">
                <a:latin typeface="Lucida Grande" charset="0"/>
                <a:ea typeface="Lucida Grande" charset="0"/>
                <a:cs typeface="Lucida Grande" charset="0"/>
              </a:rPr>
              <a:t>image with transparent background</a:t>
            </a:r>
          </a:p>
          <a:p>
            <a:pPr>
              <a:lnSpc>
                <a:spcPct val="150000"/>
              </a:lnSpc>
            </a:pPr>
            <a:r>
              <a:rPr lang="en-GB" sz="1200" dirty="0" smtClean="0">
                <a:latin typeface="Lucida Grande" charset="0"/>
                <a:ea typeface="Lucida Grande" charset="0"/>
                <a:cs typeface="Lucida Grande" charset="0"/>
              </a:rPr>
              <a:t>Copy and paste these commands on the Pymol terminal:</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i="1" dirty="0" smtClean="0"/>
              <a:t>set </a:t>
            </a:r>
            <a:r>
              <a:rPr lang="en-GB" sz="1200" i="1" dirty="0" err="1" smtClean="0"/>
              <a:t>ray_opaque_background</a:t>
            </a:r>
            <a:r>
              <a:rPr lang="en-GB" sz="1200" i="1" dirty="0" smtClean="0"/>
              <a:t>, 0</a:t>
            </a:r>
          </a:p>
          <a:p>
            <a:pPr marL="171450" indent="-171450">
              <a:lnSpc>
                <a:spcPct val="150000"/>
              </a:lnSpc>
              <a:buFont typeface="Arial" charset="0"/>
              <a:buChar char="•"/>
            </a:pPr>
            <a:r>
              <a:rPr lang="en-GB" sz="1200" i="1" dirty="0" err="1" smtClean="0"/>
              <a:t>png</a:t>
            </a:r>
            <a:r>
              <a:rPr lang="en-GB" sz="1200" i="1" dirty="0" smtClean="0"/>
              <a:t> </a:t>
            </a:r>
            <a:r>
              <a:rPr lang="en-GB" sz="1200" i="1" dirty="0"/>
              <a:t>~/</a:t>
            </a:r>
            <a:r>
              <a:rPr lang="en-GB" sz="1200" i="1" dirty="0" smtClean="0"/>
              <a:t>Desktop/</a:t>
            </a:r>
            <a:r>
              <a:rPr lang="en-GB" sz="1200" i="1" dirty="0" err="1" smtClean="0"/>
              <a:t>tStar.png</a:t>
            </a:r>
            <a:r>
              <a:rPr lang="en-GB" sz="1200" i="1" dirty="0"/>
              <a:t>, </a:t>
            </a:r>
            <a:r>
              <a:rPr lang="en-GB" sz="1200" i="1" dirty="0" smtClean="0"/>
              <a:t>width=1000, </a:t>
            </a:r>
            <a:r>
              <a:rPr lang="en-GB" sz="1200" i="1" dirty="0"/>
              <a:t>dpi=300, </a:t>
            </a:r>
            <a:r>
              <a:rPr lang="en-GB" sz="1200" i="1" dirty="0" smtClean="0"/>
              <a:t>ray=1</a:t>
            </a:r>
          </a:p>
          <a:p>
            <a:pPr marL="171450" indent="-171450">
              <a:lnSpc>
                <a:spcPct val="150000"/>
              </a:lnSpc>
              <a:buFont typeface="Arial" charset="0"/>
              <a:buChar char="•"/>
            </a:pPr>
            <a:r>
              <a:rPr lang="en-GB" sz="1200" dirty="0" smtClean="0">
                <a:latin typeface="Lucida Grande" charset="0"/>
                <a:ea typeface="Lucida Grande" charset="0"/>
                <a:cs typeface="Lucida Grande" charset="0"/>
              </a:rPr>
              <a:t>press enter</a:t>
            </a:r>
          </a:p>
          <a:p>
            <a:pPr>
              <a:lnSpc>
                <a:spcPct val="150000"/>
              </a:lnSpc>
            </a:pPr>
            <a:r>
              <a:rPr lang="en-GB" sz="1200" dirty="0" smtClean="0">
                <a:latin typeface="Lucida Grande" charset="0"/>
                <a:ea typeface="Lucida Grande" charset="0"/>
                <a:cs typeface="Lucida Grande" charset="0"/>
              </a:rPr>
              <a:t>Find the image on your desktop</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0" name="Rectangle 19"/>
          <p:cNvSpPr/>
          <p:nvPr/>
        </p:nvSpPr>
        <p:spPr>
          <a:xfrm>
            <a:off x="0" y="8033784"/>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grpSp>
        <p:nvGrpSpPr>
          <p:cNvPr id="21" name="Group 20"/>
          <p:cNvGrpSpPr/>
          <p:nvPr/>
        </p:nvGrpSpPr>
        <p:grpSpPr>
          <a:xfrm>
            <a:off x="566220" y="10278021"/>
            <a:ext cx="5385462" cy="1834254"/>
            <a:chOff x="566220" y="9975341"/>
            <a:chExt cx="5385462" cy="1834254"/>
          </a:xfrm>
        </p:grpSpPr>
        <p:pic>
          <p:nvPicPr>
            <p:cNvPr id="22" name="Picture 21"/>
            <p:cNvPicPr>
              <a:picLocks noChangeAspect="1"/>
            </p:cNvPicPr>
            <p:nvPr/>
          </p:nvPicPr>
          <p:blipFill>
            <a:blip r:embed="rId3"/>
            <a:stretch>
              <a:fillRect/>
            </a:stretch>
          </p:blipFill>
          <p:spPr>
            <a:xfrm>
              <a:off x="566220" y="9975341"/>
              <a:ext cx="5385462" cy="1401696"/>
            </a:xfrm>
            <a:prstGeom prst="rect">
              <a:avLst/>
            </a:prstGeom>
          </p:spPr>
        </p:pic>
        <p:sp>
          <p:nvSpPr>
            <p:cNvPr id="23" name="Right Arrow 22"/>
            <p:cNvSpPr/>
            <p:nvPr/>
          </p:nvSpPr>
          <p:spPr>
            <a:xfrm rot="12197401">
              <a:off x="1406937" y="11187221"/>
              <a:ext cx="984567" cy="44589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p:cNvSpPr/>
            <p:nvPr/>
          </p:nvSpPr>
          <p:spPr>
            <a:xfrm>
              <a:off x="2394224" y="11501818"/>
              <a:ext cx="1200925" cy="307777"/>
            </a:xfrm>
            <a:prstGeom prst="rect">
              <a:avLst/>
            </a:prstGeom>
          </p:spPr>
          <p:txBody>
            <a:bodyPr wrap="square">
              <a:spAutoFit/>
            </a:bodyPr>
            <a:lstStyle/>
            <a:p>
              <a:r>
                <a:rPr lang="en-GB" sz="1400" b="1" smtClean="0">
                  <a:latin typeface="Lucida Grande" charset="0"/>
                  <a:ea typeface="Lucida Grande" charset="0"/>
                  <a:cs typeface="Lucida Grande" charset="0"/>
                </a:rPr>
                <a:t>Paste Here</a:t>
              </a:r>
              <a:endParaRPr lang="en-GB" sz="1400" dirty="0"/>
            </a:p>
          </p:txBody>
        </p:sp>
      </p:grpSp>
      <p:pic>
        <p:nvPicPr>
          <p:cNvPr id="3" name="Picture 2"/>
          <p:cNvPicPr>
            <a:picLocks noChangeAspect="1"/>
          </p:cNvPicPr>
          <p:nvPr/>
        </p:nvPicPr>
        <p:blipFill>
          <a:blip r:embed="rId4"/>
          <a:stretch>
            <a:fillRect/>
          </a:stretch>
        </p:blipFill>
        <p:spPr>
          <a:xfrm>
            <a:off x="1586766" y="4819880"/>
            <a:ext cx="2815839" cy="2520653"/>
          </a:xfrm>
          <a:prstGeom prst="rect">
            <a:avLst/>
          </a:prstGeom>
        </p:spPr>
      </p:pic>
      <p:pic>
        <p:nvPicPr>
          <p:cNvPr id="4" name="Picture 3"/>
          <p:cNvPicPr>
            <a:picLocks noChangeAspect="1"/>
          </p:cNvPicPr>
          <p:nvPr/>
        </p:nvPicPr>
        <p:blipFill>
          <a:blip r:embed="rId5"/>
          <a:stretch>
            <a:fillRect/>
          </a:stretch>
        </p:blipFill>
        <p:spPr>
          <a:xfrm>
            <a:off x="2439542" y="1654650"/>
            <a:ext cx="532549" cy="429889"/>
          </a:xfrm>
          <a:prstGeom prst="rect">
            <a:avLst/>
          </a:prstGeom>
        </p:spPr>
      </p:pic>
      <p:sp>
        <p:nvSpPr>
          <p:cNvPr id="27" name="Right Arrow 26"/>
          <p:cNvSpPr/>
          <p:nvPr/>
        </p:nvSpPr>
        <p:spPr>
          <a:xfrm rot="10800000">
            <a:off x="2991617" y="4866744"/>
            <a:ext cx="564006" cy="37323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16</a:t>
            </a:fld>
            <a:endParaRPr lang="en-US"/>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17</a:t>
            </a:fld>
            <a:endParaRPr lang="en-US"/>
          </a:p>
        </p:txBody>
      </p:sp>
      <p:sp>
        <p:nvSpPr>
          <p:cNvPr id="2" name="Rectangle 1"/>
          <p:cNvSpPr/>
          <p:nvPr/>
        </p:nvSpPr>
        <p:spPr>
          <a:xfrm>
            <a:off x="252727" y="1885521"/>
            <a:ext cx="5143500" cy="4247317"/>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8" name="Rectangle 7"/>
          <p:cNvSpPr/>
          <p:nvPr/>
        </p:nvSpPr>
        <p:spPr>
          <a:xfrm>
            <a:off x="252727" y="6049685"/>
            <a:ext cx="5143500" cy="2800767"/>
          </a:xfrm>
          <a:prstGeom prst="rect">
            <a:avLst/>
          </a:prstGeom>
        </p:spPr>
        <p:txBody>
          <a:bodyPr wrap="square">
            <a:spAutoFit/>
          </a:bodyPr>
          <a:lstStyle/>
          <a:p>
            <a:r>
              <a:rPr lang="en-GB" sz="2400" b="1" dirty="0" smtClean="0">
                <a:latin typeface="Lucida Grande" charset="0"/>
                <a:ea typeface="Lucida Grande" charset="0"/>
                <a:cs typeface="Lucida Grande" charset="0"/>
              </a:rPr>
              <a:t>Cite Us</a:t>
            </a:r>
          </a:p>
          <a:p>
            <a:endParaRPr lang="en-GB" sz="1400" b="1" dirty="0" smtClean="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Simple High-Resolution NMR Spectroscopy as A Tool in Molecular </a:t>
            </a:r>
            <a:r>
              <a:rPr lang="en-GB" sz="1400" dirty="0" smtClean="0">
                <a:latin typeface="Lucida Grande" charset="0"/>
                <a:ea typeface="Lucida Grande" charset="0"/>
                <a:cs typeface="Lucida Grande" charset="0"/>
              </a:rPr>
              <a:t>Biology. </a:t>
            </a:r>
            <a:r>
              <a:rPr lang="en-GB" sz="1400" dirty="0" err="1" smtClean="0">
                <a:latin typeface="Lucida Grande" charset="0"/>
                <a:ea typeface="Lucida Grande" charset="0"/>
                <a:cs typeface="Lucida Grande" charset="0"/>
              </a:rPr>
              <a:t>Mureddu</a:t>
            </a:r>
            <a:r>
              <a:rPr lang="en-GB" sz="1400" dirty="0" smtClean="0">
                <a:latin typeface="Lucida Grande" charset="0"/>
                <a:ea typeface="Lucida Grande" charset="0"/>
                <a:cs typeface="Lucida Grande" charset="0"/>
              </a:rPr>
              <a:t> and </a:t>
            </a:r>
            <a:r>
              <a:rPr lang="en-GB" sz="1400" dirty="0" err="1" smtClean="0">
                <a:latin typeface="Lucida Grande" charset="0"/>
                <a:ea typeface="Lucida Grande" charset="0"/>
                <a:cs typeface="Lucida Grande" charset="0"/>
              </a:rPr>
              <a:t>Vuister</a:t>
            </a:r>
            <a:r>
              <a:rPr lang="en-GB" sz="1400" dirty="0" smtClean="0">
                <a:latin typeface="Lucida Grande" charset="0"/>
                <a:ea typeface="Lucida Grande" charset="0"/>
                <a:cs typeface="Lucida Grande" charset="0"/>
              </a:rPr>
              <a:t>, 2018. </a:t>
            </a:r>
            <a:r>
              <a:rPr lang="en-GB" sz="1400" smtClean="0">
                <a:latin typeface="Lucida Grande" charset="0"/>
                <a:ea typeface="Lucida Grande" charset="0"/>
                <a:cs typeface="Lucida Grande" charset="0"/>
              </a:rPr>
              <a:t>(submitted on FEBS)</a:t>
            </a:r>
            <a:endParaRPr lang="en-GB" sz="1400" dirty="0">
              <a:latin typeface="Lucida Grande" charset="0"/>
              <a:ea typeface="Lucida Grande" charset="0"/>
              <a:cs typeface="Lucida Grande" charset="0"/>
              <a:hlinkClick r:id="rId8"/>
            </a:endParaRPr>
          </a:p>
          <a:p>
            <a:endParaRPr lang="en-GB" sz="1400" dirty="0" smtClean="0">
              <a:latin typeface="Lucida Grande" charset="0"/>
              <a:ea typeface="Lucida Grande" charset="0"/>
              <a:cs typeface="Lucida Grande" charset="0"/>
              <a:hlinkClick r:id="rId8"/>
            </a:endParaRPr>
          </a:p>
          <a:p>
            <a:r>
              <a:rPr lang="en-GB" sz="1400" dirty="0" smtClean="0">
                <a:latin typeface="Lucida Grande" charset="0"/>
                <a:ea typeface="Lucida Grande" charset="0"/>
                <a:cs typeface="Lucida Grande" charset="0"/>
                <a:hlinkClick r:id="rId8"/>
              </a:rPr>
              <a:t>CcpNmr </a:t>
            </a:r>
            <a:r>
              <a:rPr lang="en-GB" sz="1400" dirty="0">
                <a:latin typeface="Lucida Grande" charset="0"/>
                <a:ea typeface="Lucida Grande" charset="0"/>
                <a:cs typeface="Lucida Grande" charset="0"/>
                <a:hlinkClick r:id="rId8"/>
              </a:rPr>
              <a:t>AnalysisAssign: a flexible platform for integrated NMR analysis</a:t>
            </a:r>
            <a:endParaRPr lang="en-GB" sz="1400" dirty="0">
              <a:latin typeface="Lucida Grande" charset="0"/>
              <a:ea typeface="Lucida Grande" charset="0"/>
              <a:cs typeface="Lucida Grande" charset="0"/>
            </a:endParaRPr>
          </a:p>
          <a:p>
            <a:r>
              <a:rPr lang="en-GB" dirty="0" smtClean="0">
                <a:latin typeface="Lucida Grande" charset="0"/>
                <a:ea typeface="Lucida Grande" charset="0"/>
                <a:cs typeface="Lucida Grande" charset="0"/>
              </a:rPr>
              <a:t> </a:t>
            </a: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014194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6" name="Rectangle 5"/>
          <p:cNvSpPr/>
          <p:nvPr/>
        </p:nvSpPr>
        <p:spPr>
          <a:xfrm>
            <a:off x="368748" y="1285334"/>
            <a:ext cx="6120506" cy="3325910"/>
          </a:xfrm>
          <a:prstGeom prst="rect">
            <a:avLst/>
          </a:prstGeom>
          <a:solidFill>
            <a:schemeClr val="bg1"/>
          </a:solidFill>
        </p:spPr>
        <p:txBody>
          <a:bodyPr wrap="square">
            <a:spAutoFit/>
          </a:bodyPr>
          <a:lstStyle/>
          <a:p>
            <a:pPr algn="just"/>
            <a:r>
              <a:rPr lang="en-GB" sz="1401" dirty="0" smtClean="0">
                <a:latin typeface="Lucida Grande" charset="0"/>
                <a:ea typeface="Lucida Grande" charset="0"/>
                <a:cs typeface="Lucida Grande" charset="0"/>
              </a:rPr>
              <a:t>NMR is a very powerful technique to map the interaction between two biological partners. The peaks on the spectrum represent the correlation between the amide protons and the nitrogen connected to it (H – N) (15N – HSQC). Each peak represents an NH of each residue (except for the first residue and the prolines), the side chain of a few amino acids (</a:t>
            </a:r>
            <a:r>
              <a:rPr lang="en-GB" sz="1401" dirty="0" err="1" smtClean="0">
                <a:latin typeface="Lucida Grande" charset="0"/>
                <a:ea typeface="Lucida Grande" charset="0"/>
                <a:cs typeface="Lucida Grande" charset="0"/>
              </a:rPr>
              <a:t>Asn</a:t>
            </a:r>
            <a:r>
              <a:rPr lang="en-GB" sz="1401" dirty="0" smtClean="0">
                <a:latin typeface="Lucida Grande" charset="0"/>
                <a:ea typeface="Lucida Grande" charset="0"/>
                <a:cs typeface="Lucida Grande" charset="0"/>
              </a:rPr>
              <a:t>, </a:t>
            </a:r>
            <a:r>
              <a:rPr lang="en-GB" sz="1401" dirty="0" err="1" smtClean="0">
                <a:latin typeface="Lucida Grande" charset="0"/>
                <a:ea typeface="Lucida Grande" charset="0"/>
                <a:cs typeface="Lucida Grande" charset="0"/>
              </a:rPr>
              <a:t>Gln</a:t>
            </a:r>
            <a:r>
              <a:rPr lang="en-GB" sz="1401" dirty="0" smtClean="0">
                <a:latin typeface="Lucida Grande" charset="0"/>
                <a:ea typeface="Lucida Grande" charset="0"/>
                <a:cs typeface="Lucida Grande" charset="0"/>
              </a:rPr>
              <a:t>, His and </a:t>
            </a:r>
            <a:r>
              <a:rPr lang="en-GB" sz="1401" dirty="0" err="1" smtClean="0">
                <a:latin typeface="Lucida Grande" charset="0"/>
                <a:ea typeface="Lucida Grande" charset="0"/>
                <a:cs typeface="Lucida Grande" charset="0"/>
              </a:rPr>
              <a:t>Trp</a:t>
            </a:r>
            <a:r>
              <a:rPr lang="en-GB" sz="1401" dirty="0" smtClean="0">
                <a:latin typeface="Lucida Grande" charset="0"/>
                <a:ea typeface="Lucida Grande" charset="0"/>
                <a:cs typeface="Lucida Grande" charset="0"/>
              </a:rPr>
              <a:t>) can also give a peak. </a:t>
            </a:r>
          </a:p>
          <a:p>
            <a:pPr algn="just"/>
            <a:r>
              <a:rPr lang="en-GB" sz="1401" dirty="0" smtClean="0">
                <a:latin typeface="Lucida Grande" charset="0"/>
                <a:ea typeface="Lucida Grande" charset="0"/>
                <a:cs typeface="Lucida Grande" charset="0"/>
              </a:rPr>
              <a:t>The chemical shift (nitrogen and proton) is sensitive to the chemical environment of the two nuclei. Any chemical environment modifications of amino acids by the addition of another molecule will affect the position of the peaks in the spectrum.</a:t>
            </a:r>
          </a:p>
          <a:p>
            <a:pPr algn="just"/>
            <a:r>
              <a:rPr lang="en-GB" sz="1401" dirty="0" smtClean="0">
                <a:latin typeface="Lucida Grande" charset="0"/>
                <a:ea typeface="Lucida Grande" charset="0"/>
                <a:cs typeface="Lucida Grande" charset="0"/>
              </a:rPr>
              <a:t>The analysis and the mapping of these shifts on the protein structure will give information on the binding interface. </a:t>
            </a:r>
          </a:p>
          <a:p>
            <a:pPr algn="just"/>
            <a:r>
              <a:rPr lang="en-GB" sz="1401" dirty="0" smtClean="0">
                <a:latin typeface="Lucida Grande" charset="0"/>
                <a:ea typeface="Lucida Grande" charset="0"/>
                <a:cs typeface="Lucida Grande" charset="0"/>
              </a:rPr>
              <a:t>In this NMR practical, you will have to analyse the 15N – HSQC spectra of a 15N labelled TSTAR protein in complex with RNA and to map this interaction onto the structure of the protein.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4" y="9561407"/>
            <a:ext cx="765918" cy="76591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13000"/>
                    </a14:imgEffect>
                  </a14:imgLayer>
                </a14:imgProps>
              </a:ext>
              <a:ext uri="{28A0092B-C50C-407E-A947-70E740481C1C}">
                <a14:useLocalDpi xmlns:a14="http://schemas.microsoft.com/office/drawing/2010/main" val="0"/>
              </a:ext>
            </a:extLst>
          </a:blip>
          <a:srcRect l="-719" r="719"/>
          <a:stretch/>
        </p:blipFill>
        <p:spPr>
          <a:xfrm>
            <a:off x="1512000" y="4809677"/>
            <a:ext cx="3328157" cy="3135425"/>
          </a:xfrm>
          <a:prstGeom prst="rect">
            <a:avLst/>
          </a:prstGeom>
        </p:spPr>
      </p:pic>
      <p:sp>
        <p:nvSpPr>
          <p:cNvPr id="9" name="Down Arrow 8"/>
          <p:cNvSpPr/>
          <p:nvPr/>
        </p:nvSpPr>
        <p:spPr>
          <a:xfrm rot="4191673" flipH="1">
            <a:off x="3148015" y="5606023"/>
            <a:ext cx="333822" cy="1295726"/>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Slide Number Placeholder 4"/>
          <p:cNvSpPr>
            <a:spLocks noGrp="1"/>
          </p:cNvSpPr>
          <p:nvPr>
            <p:ph type="sldNum" sz="quarter" idx="12"/>
          </p:nvPr>
        </p:nvSpPr>
        <p:spPr/>
        <p:txBody>
          <a:bodyPr/>
          <a:lstStyle/>
          <a:p>
            <a:fld id="{EAB789F6-3BD3-1645-B8E5-7AE28DC0F5BB}" type="slidenum">
              <a:rPr lang="en-US" smtClean="0"/>
              <a:t>2</a:t>
            </a:fld>
            <a:endParaRPr lang="en-US"/>
          </a:p>
        </p:txBody>
      </p:sp>
      <p:sp>
        <p:nvSpPr>
          <p:cNvPr id="11" name="Rectangle 10"/>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6089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170328" y="7595817"/>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7595817"/>
            <a:ext cx="6001195" cy="369331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into the sidebar or blank display.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US" sz="1200" i="1" dirty="0" err="1" smtClean="0">
                <a:latin typeface="Lucida Grande" charset="0"/>
                <a:ea typeface="Lucida Grande" charset="0"/>
                <a:cs typeface="Lucida Grande" charset="0"/>
              </a:rPr>
              <a:t>Tstar.ccpn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top directory or in AnalysisV3/data.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project will be loaded in a new window. </a:t>
            </a:r>
            <a:endParaRPr lang="en-US" sz="1200" dirty="0" smtClean="0">
              <a:latin typeface="Lucida Grande" charset="0"/>
              <a:ea typeface="Lucida Grande" charset="0"/>
              <a:cs typeface="Lucida Grande" charset="0"/>
            </a:endParaRPr>
          </a:p>
          <a:p>
            <a:pPr marL="171454" indent="-171454">
              <a:lnSpc>
                <a:spcPct val="150000"/>
              </a:lnSpc>
              <a:buFont typeface="Arial" charset="0"/>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a:t>
            </a:r>
            <a:r>
              <a:rPr lang="en-US" sz="1200" dirty="0">
                <a:latin typeface="Lucida Grande" charset="0"/>
                <a:ea typeface="Lucida Grande" charset="0"/>
                <a:cs typeface="Lucida Grande" charset="0"/>
              </a:rPr>
              <a:t>spectra, displayed as: </a:t>
            </a:r>
          </a:p>
          <a:p>
            <a:pPr lvl="1">
              <a:lnSpc>
                <a:spcPct val="150000"/>
              </a:lnSpc>
            </a:pPr>
            <a:r>
              <a:rPr lang="en-US" sz="1200" i="1" dirty="0" err="1" smtClean="0">
                <a:latin typeface="Lucida Grande" charset="0"/>
                <a:ea typeface="Lucida Grande" charset="0"/>
                <a:cs typeface="Lucida Grande" charset="0"/>
              </a:rPr>
              <a:t>Tstar</a:t>
            </a:r>
            <a:r>
              <a:rPr lang="en-US" sz="1200" i="1" dirty="0" smtClean="0">
                <a:latin typeface="Lucida Grande" charset="0"/>
                <a:ea typeface="Lucida Grande" charset="0"/>
                <a:cs typeface="Lucida Grande" charset="0"/>
              </a:rPr>
              <a:t>-free</a:t>
            </a:r>
            <a:r>
              <a:rPr lang="en-US"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(red)</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Tstar-0:50eq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(orange)</a:t>
            </a:r>
            <a:endParaRPr lang="en-GB"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Tstar-1:00eq</a:t>
            </a:r>
            <a:r>
              <a:rPr lang="en-US"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(green)</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Tstar-1:50eq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(blue)</a:t>
            </a:r>
            <a:endParaRPr lang="en-US" sz="1200" dirty="0">
              <a:latin typeface="Lucida Grande" charset="0"/>
              <a:ea typeface="Lucida Grande" charset="0"/>
              <a:cs typeface="Lucida Grande" charset="0"/>
            </a:endParaRPr>
          </a:p>
          <a:p>
            <a:pPr lvl="1">
              <a:lnSpc>
                <a:spcPct val="150000"/>
              </a:lnSpc>
            </a:pPr>
            <a:r>
              <a:rPr lang="en-US" sz="1200" i="1" dirty="0" smtClean="0">
                <a:latin typeface="Lucida Grande" charset="0"/>
                <a:ea typeface="Lucida Grande" charset="0"/>
                <a:cs typeface="Lucida Grande" charset="0"/>
              </a:rPr>
              <a:t>Tstar-2:00eq</a:t>
            </a:r>
            <a:r>
              <a:rPr lang="en-US" sz="1200"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(black)</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grpSp>
        <p:nvGrpSpPr>
          <p:cNvPr id="4" name="Group 3"/>
          <p:cNvGrpSpPr/>
          <p:nvPr/>
        </p:nvGrpSpPr>
        <p:grpSpPr>
          <a:xfrm>
            <a:off x="422675" y="2966448"/>
            <a:ext cx="6056503" cy="2536680"/>
            <a:chOff x="225026" y="1736032"/>
            <a:chExt cx="6056503" cy="25366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4" name="Down Arrow 13"/>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5" name="Rectangle 14"/>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 name="Slide Number Placeholder 1"/>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4210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9" name="Rectangle 18"/>
          <p:cNvSpPr/>
          <p:nvPr/>
        </p:nvSpPr>
        <p:spPr>
          <a:xfrm>
            <a:off x="321542" y="5041901"/>
            <a:ext cx="6214918" cy="729430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spectra and peak lists are located in sidebar. Double click on an item will open the properties popup. </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button. See next page.</a:t>
            </a:r>
          </a:p>
          <a:p>
            <a:pPr lvl="1" algn="just">
              <a:lnSpc>
                <a:spcPct val="150000"/>
              </a:lnSpc>
            </a:pPr>
            <a:r>
              <a:rPr lang="en-US" sz="1200" dirty="0" smtClean="0">
                <a:latin typeface="Lucida Grande" charset="0"/>
                <a:ea typeface="Lucida Grande" charset="0"/>
                <a:cs typeface="Lucida Grande" charset="0"/>
              </a:rPr>
              <a:t>If you close a display. You can open a new one from </a:t>
            </a:r>
            <a:r>
              <a:rPr lang="en-GB" sz="1200" dirty="0">
                <a:latin typeface="Lucida Grande" charset="0"/>
                <a:ea typeface="Lucida Grande" charset="0"/>
                <a:cs typeface="Lucida Grande" charset="0"/>
              </a:rPr>
              <a:t>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a:t>
            </a:r>
            <a:r>
              <a:rPr lang="en-GB" sz="1200" i="1" dirty="0" smtClean="0">
                <a:latin typeface="Lucida Grande" charset="0"/>
                <a:ea typeface="Lucida Grande" charset="0"/>
                <a:cs typeface="Lucida Grande" charset="0"/>
              </a:rPr>
              <a:t>New Blank Display. </a:t>
            </a:r>
            <a:r>
              <a:rPr lang="en-GB" sz="1200" dirty="0" smtClean="0">
                <a:latin typeface="Lucida Grande" charset="0"/>
                <a:ea typeface="Lucida Grande" charset="0"/>
                <a:cs typeface="Lucida Grande" charset="0"/>
              </a:rPr>
              <a:t>Drag and drop into it the spectra from sidebar.</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039517"/>
            <a:ext cx="4608082" cy="3862411"/>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4</a:t>
            </a:fld>
            <a:endParaRPr lang="en-US"/>
          </a:p>
        </p:txBody>
      </p:sp>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7033" y="792362"/>
            <a:ext cx="6858000" cy="503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7028" y="5968300"/>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575999" y="5999237"/>
            <a:ext cx="6053401" cy="1754326"/>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Toggle off all spectra apart from </a:t>
            </a:r>
            <a:r>
              <a:rPr lang="en-US" sz="1200" b="1" dirty="0" smtClean="0">
                <a:latin typeface="Lucida Grande" charset="0"/>
                <a:ea typeface="Lucida Grande" charset="0"/>
                <a:cs typeface="Lucida Grande" charset="0"/>
              </a:rPr>
              <a:t>Tstar-2:00eq </a:t>
            </a:r>
            <a:r>
              <a:rPr lang="en-US" sz="1200" b="1" dirty="0">
                <a:latin typeface="Lucida Grande" charset="0"/>
                <a:ea typeface="Lucida Grande" charset="0"/>
                <a:cs typeface="Lucida Grande" charset="0"/>
              </a:rPr>
              <a:t>on the toolbar. </a:t>
            </a:r>
            <a:br>
              <a:rPr lang="en-US" sz="1200" b="1"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on the toolbar button of the first four spectra</a:t>
            </a:r>
            <a:r>
              <a:rPr lang="en-US" sz="1200" dirty="0">
                <a:latin typeface="Lucida Grande" charset="0"/>
                <a:ea typeface="Lucida Grande" charset="0"/>
                <a:cs typeface="Lucida Grande" charset="0"/>
                <a:sym typeface="Wingdings"/>
              </a:rPr>
              <a:t> (</a:t>
            </a:r>
            <a:r>
              <a:rPr lang="en-US" sz="1200" i="1" dirty="0">
                <a:latin typeface="Lucida Grande" charset="0"/>
                <a:ea typeface="Lucida Grande" charset="0"/>
                <a:cs typeface="Lucida Grande" charset="0"/>
                <a:sym typeface="Wingdings"/>
              </a:rPr>
              <a:t>a, b, c, d</a:t>
            </a:r>
            <a:r>
              <a:rPr lang="en-US" sz="1200" dirty="0">
                <a:latin typeface="Lucida Grande" charset="0"/>
                <a:ea typeface="Lucida Grande" charset="0"/>
                <a:cs typeface="Lucida Grande" charset="0"/>
                <a:sym typeface="Wingdings"/>
              </a:rPr>
              <a:t>).</a:t>
            </a:r>
            <a:br>
              <a:rPr lang="en-US" sz="1200" dirty="0">
                <a:latin typeface="Lucida Grande" charset="0"/>
                <a:ea typeface="Lucida Grande" charset="0"/>
                <a:cs typeface="Lucida Grande" charset="0"/>
                <a:sym typeface="Wingdings"/>
              </a:rPr>
            </a:br>
            <a:r>
              <a:rPr lang="en-US" sz="1200" dirty="0">
                <a:latin typeface="Lucida Grande" charset="0"/>
                <a:ea typeface="Lucida Grande" charset="0"/>
                <a:cs typeface="Lucida Grande" charset="0"/>
                <a:sym typeface="Wingdings"/>
              </a:rPr>
              <a:t>The buttons will change </a:t>
            </a:r>
            <a:r>
              <a:rPr lang="en-GB" sz="1200" dirty="0">
                <a:latin typeface="Lucida Grande" charset="0"/>
                <a:ea typeface="Lucida Grande" charset="0"/>
                <a:cs typeface="Lucida Grande" charset="0"/>
                <a:sym typeface="Wingdings"/>
              </a:rPr>
              <a:t>colour</a:t>
            </a:r>
            <a:r>
              <a:rPr lang="en-US" sz="1200" dirty="0">
                <a:latin typeface="Lucida Grande" charset="0"/>
                <a:ea typeface="Lucida Grande" charset="0"/>
                <a:cs typeface="Lucida Grande" charset="0"/>
                <a:sym typeface="Wingdings"/>
              </a:rPr>
              <a:t> from dark orange* </a:t>
            </a:r>
            <a:r>
              <a:rPr lang="en-US" sz="1200" dirty="0" smtClean="0">
                <a:latin typeface="Lucida Grande" charset="0"/>
                <a:ea typeface="Lucida Grande" charset="0"/>
                <a:cs typeface="Lucida Grande" charset="0"/>
                <a:sym typeface="Wingdings"/>
              </a:rPr>
              <a:t>(spectrum </a:t>
            </a:r>
            <a:r>
              <a:rPr lang="en-US" sz="1200" dirty="0">
                <a:latin typeface="Lucida Grande" charset="0"/>
                <a:ea typeface="Lucida Grande" charset="0"/>
                <a:cs typeface="Lucida Grande" charset="0"/>
                <a:sym typeface="Wingdings"/>
              </a:rPr>
              <a:t>visible on the display, “toggle On”)  to light yellow* </a:t>
            </a:r>
            <a:r>
              <a:rPr lang="en-US" sz="1200" dirty="0" smtClean="0">
                <a:latin typeface="Lucida Grande" charset="0"/>
                <a:ea typeface="Lucida Grande" charset="0"/>
                <a:cs typeface="Lucida Grande" charset="0"/>
                <a:sym typeface="Wingdings"/>
              </a:rPr>
              <a:t>(spectrum </a:t>
            </a:r>
            <a:r>
              <a:rPr lang="en-US" sz="1200" dirty="0">
                <a:latin typeface="Lucida Grande" charset="0"/>
                <a:ea typeface="Lucida Grande" charset="0"/>
                <a:cs typeface="Lucida Grande" charset="0"/>
                <a:sym typeface="Wingdings"/>
              </a:rPr>
              <a:t>hidden on the display, “toggle Off”) </a:t>
            </a:r>
            <a:endParaRPr lang="en-GB" sz="1200" dirty="0">
              <a:latin typeface="Lucida Grande" charset="0"/>
              <a:ea typeface="Lucida Grande" charset="0"/>
              <a:cs typeface="Lucida Grande" charset="0"/>
            </a:endParaRPr>
          </a:p>
        </p:txBody>
      </p:sp>
      <p:sp>
        <p:nvSpPr>
          <p:cNvPr id="18" name="TextBox 17"/>
          <p:cNvSpPr txBox="1"/>
          <p:nvPr/>
        </p:nvSpPr>
        <p:spPr>
          <a:xfrm>
            <a:off x="2753768" y="9144626"/>
            <a:ext cx="3483325" cy="307905"/>
          </a:xfrm>
          <a:prstGeom prst="rect">
            <a:avLst/>
          </a:prstGeom>
          <a:noFill/>
          <a:ln>
            <a:noFill/>
          </a:ln>
        </p:spPr>
        <p:txBody>
          <a:bodyPr wrap="square" rtlCol="0">
            <a:spAutoFit/>
          </a:bodyPr>
          <a:lstStyle/>
          <a:p>
            <a:r>
              <a:rPr lang="en-US" sz="1401" b="1" dirty="0" smtClean="0">
                <a:latin typeface="Lucida Grande" charset="0"/>
                <a:ea typeface="Lucida Grande" charset="0"/>
                <a:cs typeface="Lucida Grande" charset="0"/>
              </a:rPr>
              <a:t>1 Click </a:t>
            </a:r>
            <a:r>
              <a:rPr lang="en-US" sz="1401" b="1" dirty="0">
                <a:latin typeface="Lucida Grande" charset="0"/>
                <a:ea typeface="Lucida Grande" charset="0"/>
                <a:cs typeface="Lucida Grande" charset="0"/>
              </a:rPr>
              <a:t>to toggle </a:t>
            </a:r>
            <a:r>
              <a:rPr lang="en-US" sz="1401" b="1" dirty="0" smtClean="0">
                <a:latin typeface="Lucida Grande" charset="0"/>
                <a:ea typeface="Lucida Grande" charset="0"/>
                <a:cs typeface="Lucida Grande" charset="0"/>
              </a:rPr>
              <a:t>on the </a:t>
            </a:r>
            <a:r>
              <a:rPr lang="en-US" sz="1401" b="1" dirty="0">
                <a:latin typeface="Lucida Grande" charset="0"/>
                <a:ea typeface="Lucida Grande" charset="0"/>
                <a:cs typeface="Lucida Grande" charset="0"/>
              </a:rPr>
              <a:t>spectra</a:t>
            </a:r>
            <a:endParaRPr lang="en-GB" sz="1401" dirty="0"/>
          </a:p>
        </p:txBody>
      </p:sp>
      <p:sp>
        <p:nvSpPr>
          <p:cNvPr id="17" name="Down Arrow 16"/>
          <p:cNvSpPr/>
          <p:nvPr/>
        </p:nvSpPr>
        <p:spPr>
          <a:xfrm rot="10800000" flipV="1">
            <a:off x="2527626" y="8979974"/>
            <a:ext cx="280850" cy="575365"/>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Left Brace 19"/>
          <p:cNvSpPr/>
          <p:nvPr/>
        </p:nvSpPr>
        <p:spPr>
          <a:xfrm rot="16200000">
            <a:off x="2515228" y="6999873"/>
            <a:ext cx="305649" cy="3983856"/>
          </a:xfrm>
          <a:prstGeom prst="leftBrace">
            <a:avLst/>
          </a:prstGeom>
          <a:noFill/>
          <a:ln w="28575">
            <a:solidFill>
              <a:srgbClr val="03B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1"/>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20" y="1079365"/>
            <a:ext cx="5166687" cy="4330623"/>
          </a:xfrm>
          <a:prstGeom prst="rect">
            <a:avLst/>
          </a:prstGeom>
        </p:spPr>
      </p:pic>
      <p:sp>
        <p:nvSpPr>
          <p:cNvPr id="6" name="Rectangle 5"/>
          <p:cNvSpPr/>
          <p:nvPr/>
        </p:nvSpPr>
        <p:spPr>
          <a:xfrm>
            <a:off x="1475260" y="1222328"/>
            <a:ext cx="1824829" cy="32995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p:cNvSpPr txBox="1"/>
          <p:nvPr/>
        </p:nvSpPr>
        <p:spPr>
          <a:xfrm>
            <a:off x="3922481" y="871118"/>
            <a:ext cx="2299063" cy="307905"/>
          </a:xfrm>
          <a:prstGeom prst="rect">
            <a:avLst/>
          </a:prstGeom>
          <a:solidFill>
            <a:schemeClr val="bg1"/>
          </a:solidFill>
          <a:ln>
            <a:noFill/>
          </a:ln>
        </p:spPr>
        <p:txBody>
          <a:bodyPr wrap="square" rtlCol="0">
            <a:spAutoFit/>
          </a:bodyPr>
          <a:lstStyle/>
          <a:p>
            <a:r>
              <a:rPr lang="en-US" sz="1401" b="1" dirty="0">
                <a:latin typeface="Lucida Grande" charset="0"/>
                <a:ea typeface="Lucida Grande" charset="0"/>
                <a:cs typeface="Lucida Grande" charset="0"/>
              </a:rPr>
              <a:t>Toolbar buttons</a:t>
            </a:r>
            <a:endParaRPr lang="en-GB" sz="1401" dirty="0"/>
          </a:p>
        </p:txBody>
      </p:sp>
      <p:sp>
        <p:nvSpPr>
          <p:cNvPr id="15" name="Down Arrow 14"/>
          <p:cNvSpPr/>
          <p:nvPr/>
        </p:nvSpPr>
        <p:spPr>
          <a:xfrm rot="15231624" flipV="1">
            <a:off x="3419807" y="834145"/>
            <a:ext cx="319308" cy="621785"/>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8" y="8154567"/>
            <a:ext cx="4851400" cy="4953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18" y="9725106"/>
            <a:ext cx="5023448" cy="727078"/>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5</a:t>
            </a:fld>
            <a:endParaRPr lang="en-US"/>
          </a:p>
        </p:txBody>
      </p:sp>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22393"/>
            <a:ext cx="6155047" cy="286232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peak list tree item “</a:t>
            </a:r>
            <a:r>
              <a:rPr lang="en-US" sz="1200" b="1" dirty="0" err="1" smtClean="0">
                <a:latin typeface="Lucida Grande" charset="0"/>
                <a:ea typeface="Lucida Grande" charset="0"/>
                <a:cs typeface="Lucida Grande" charset="0"/>
              </a:rPr>
              <a:t>PL:Tstar-free</a:t>
            </a:r>
            <a:r>
              <a:rPr lang="en-US" sz="1200" b="1" dirty="0">
                <a:latin typeface="Lucida Grande" charset="0"/>
                <a:ea typeface="Lucida Grande" charset="0"/>
                <a:cs typeface="Lucida Grande" charset="0"/>
              </a:rPr>
              <a:t>” into the spectrum display. </a:t>
            </a:r>
          </a:p>
          <a:p>
            <a:pPr marL="171454" indent="-171454">
              <a:lnSpc>
                <a:spcPct val="150000"/>
              </a:lnSpc>
              <a:buFont typeface="Arial" charset="0"/>
              <a:buChar char="•"/>
            </a:pPr>
            <a:r>
              <a:rPr lang="en-US" sz="1200" dirty="0">
                <a:latin typeface="Lucida Grande" charset="0"/>
                <a:ea typeface="Lucida Grande" charset="0"/>
                <a:cs typeface="Lucida Grande" charset="0"/>
              </a:rPr>
              <a:t>On side bar, expand the tree:</a:t>
            </a:r>
          </a:p>
          <a:p>
            <a:pPr marL="628666" lvl="1" indent="-171454">
              <a:lnSpc>
                <a:spcPct val="150000"/>
              </a:lnSpc>
              <a:buFont typeface="ArialUnicodeMS" charset="0"/>
              <a:buChar char="▼"/>
            </a:pPr>
            <a:r>
              <a:rPr lang="en-US" sz="1200" dirty="0" err="1" smtClean="0">
                <a:solidFill>
                  <a:srgbClr val="002060"/>
                </a:solidFill>
                <a:latin typeface="Lucida Grande" charset="0"/>
                <a:ea typeface="Lucida Grande" charset="0"/>
                <a:cs typeface="Lucida Grande" charset="0"/>
              </a:rPr>
              <a:t>tStar</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r>
              <a:rPr lang="en-US" sz="1200" dirty="0">
                <a:solidFill>
                  <a:srgbClr val="002060"/>
                </a:solidFill>
                <a:latin typeface="Lucida Grande" charset="0"/>
                <a:ea typeface="Lucida Grande" charset="0"/>
                <a:cs typeface="Lucida Grande" charset="0"/>
              </a:rPr>
              <a:t>Spectra</a:t>
            </a:r>
          </a:p>
          <a:p>
            <a:pPr marL="1543088" lvl="3" indent="-171454">
              <a:lnSpc>
                <a:spcPct val="150000"/>
              </a:lnSpc>
              <a:buFont typeface="ArialUnicodeMS" charset="0"/>
              <a:buChar char="▼"/>
            </a:pPr>
            <a:r>
              <a:rPr lang="en-US" sz="1200" dirty="0" err="1" smtClean="0">
                <a:solidFill>
                  <a:srgbClr val="002060"/>
                </a:solidFill>
                <a:latin typeface="Lucida Grande" charset="0"/>
                <a:ea typeface="Lucida Grande" charset="0"/>
                <a:cs typeface="Lucida Grande" charset="0"/>
              </a:rPr>
              <a:t>SP:</a:t>
            </a:r>
            <a:r>
              <a:rPr lang="en-US" sz="1200" dirty="0" err="1" smtClean="0">
                <a:latin typeface="Lucida Grande" charset="0"/>
                <a:ea typeface="Lucida Grande" charset="0"/>
                <a:cs typeface="Lucida Grande" charset="0"/>
              </a:rPr>
              <a:t>Tstar-free</a:t>
            </a:r>
            <a:r>
              <a:rPr lang="en-US" sz="1200" dirty="0" smtClean="0">
                <a:latin typeface="Lucida Grande" charset="0"/>
                <a:ea typeface="Lucida Grande" charset="0"/>
                <a:cs typeface="Lucida Grande" charset="0"/>
              </a:rPr>
              <a:t> </a:t>
            </a:r>
            <a:r>
              <a:rPr lang="en-US" sz="1200" dirty="0">
                <a:solidFill>
                  <a:srgbClr val="002060"/>
                </a:solidFill>
                <a:latin typeface="Lucida Grande" charset="0"/>
                <a:ea typeface="Lucida Grande" charset="0"/>
                <a:cs typeface="Lucida Grande" charset="0"/>
              </a:rPr>
              <a:t/>
            </a:r>
            <a:br>
              <a:rPr lang="en-US" sz="1200" dirty="0">
                <a:solidFill>
                  <a:srgbClr val="002060"/>
                </a:solidFill>
                <a:latin typeface="Lucida Grande" charset="0"/>
                <a:ea typeface="Lucida Grande" charset="0"/>
                <a:cs typeface="Lucida Grande" charset="0"/>
              </a:rPr>
            </a:br>
            <a:r>
              <a:rPr lang="en-US" sz="1200" dirty="0">
                <a:solidFill>
                  <a:srgbClr val="002060"/>
                </a:solidFill>
                <a:latin typeface="Lucida Grande" charset="0"/>
                <a:ea typeface="Lucida Grande" charset="0"/>
                <a:cs typeface="Lucida Grande" charset="0"/>
              </a:rPr>
              <a:t> </a:t>
            </a:r>
            <a:r>
              <a:rPr lang="en-US" sz="1200" dirty="0" smtClean="0">
                <a:solidFill>
                  <a:srgbClr val="002060"/>
                </a:solidFill>
                <a:latin typeface="Lucida Grande" charset="0"/>
                <a:ea typeface="Lucida Grande" charset="0"/>
                <a:cs typeface="Lucida Grande" charset="0"/>
              </a:rPr>
              <a:t>PL:</a:t>
            </a:r>
            <a:r>
              <a:rPr lang="en-US" sz="1200" dirty="0" smtClean="0">
                <a:latin typeface="Lucida Grande" charset="0"/>
                <a:ea typeface="Lucida Grande" charset="0"/>
                <a:cs typeface="Lucida Grande" charset="0"/>
              </a:rPr>
              <a:t>Tstar-free.2</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to select </a:t>
            </a:r>
            <a:r>
              <a:rPr lang="en-US" sz="1200" dirty="0" smtClean="0">
                <a:latin typeface="Lucida Grande" charset="0"/>
                <a:ea typeface="Lucida Grande" charset="0"/>
                <a:cs typeface="Lucida Grande" charset="0"/>
              </a:rPr>
              <a:t>PL:a-Tstar-free.2, </a:t>
            </a:r>
            <a:r>
              <a:rPr lang="en-US" sz="1200" dirty="0">
                <a:latin typeface="Lucida Grande" charset="0"/>
                <a:ea typeface="Lucida Grande" charset="0"/>
                <a:cs typeface="Lucida Grande" charset="0"/>
              </a:rPr>
              <a:t>drag and drop the item into the spectrum display</a:t>
            </a:r>
            <a:r>
              <a:rPr lang="en-US" sz="1200" dirty="0" smtClean="0">
                <a:latin typeface="Lucida Grande" charset="0"/>
                <a:ea typeface="Lucida Grande" charset="0"/>
                <a:cs typeface="Lucida Grande" charset="0"/>
              </a:rPr>
              <a:t>.</a:t>
            </a:r>
            <a:endParaRPr lang="en-US" sz="1200" dirty="0">
              <a:latin typeface="Lucida Grande" charset="0"/>
              <a:ea typeface="Lucida Grande" charset="0"/>
              <a:cs typeface="Lucida Grande" charset="0"/>
            </a:endParaRPr>
          </a:p>
        </p:txBody>
      </p:sp>
      <p:sp>
        <p:nvSpPr>
          <p:cNvPr id="14" name="Rectangle 13"/>
          <p:cNvSpPr/>
          <p:nvPr/>
        </p:nvSpPr>
        <p:spPr>
          <a:xfrm>
            <a:off x="49269" y="6097324"/>
            <a:ext cx="6583760" cy="646331"/>
          </a:xfrm>
          <a:prstGeom prst="rect">
            <a:avLst/>
          </a:prstGeom>
        </p:spPr>
        <p:txBody>
          <a:bodyPr wrap="square">
            <a:spAutoFit/>
          </a:bodyPr>
          <a:lstStyle/>
          <a:p>
            <a:pPr>
              <a:lnSpc>
                <a:spcPct val="150000"/>
              </a:lnSpc>
            </a:pPr>
            <a:r>
              <a:rPr lang="en-US" sz="1200" dirty="0" smtClean="0">
                <a:latin typeface="Lucida Grande" charset="0"/>
                <a:ea typeface="Lucida Grande" charset="0"/>
                <a:cs typeface="Lucida Grande" charset="0"/>
              </a:rPr>
              <a:t>Only the Free-Form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has a peak list. You will need to copy this peak list to a spectrum recorded with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 bound to the RNA.  </a:t>
            </a:r>
            <a:endParaRPr lang="en-US" sz="1200" dirty="0">
              <a:latin typeface="Lucida Grande" charset="0"/>
              <a:ea typeface="Lucida Grande" charset="0"/>
              <a:cs typeface="Lucida Grande"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3" y="1295647"/>
            <a:ext cx="6227392" cy="4407975"/>
          </a:xfrm>
          <a:prstGeom prst="rect">
            <a:avLst/>
          </a:prstGeom>
        </p:spPr>
      </p:pic>
      <p:sp>
        <p:nvSpPr>
          <p:cNvPr id="4" name="TextBox 3"/>
          <p:cNvSpPr txBox="1"/>
          <p:nvPr/>
        </p:nvSpPr>
        <p:spPr>
          <a:xfrm>
            <a:off x="1958067" y="2670837"/>
            <a:ext cx="2957948" cy="646587"/>
          </a:xfrm>
          <a:prstGeom prst="rect">
            <a:avLst/>
          </a:prstGeom>
          <a:solidFill>
            <a:schemeClr val="bg1"/>
          </a:solidFill>
          <a:ln>
            <a:solidFill>
              <a:srgbClr val="03B9FF"/>
            </a:solidFill>
          </a:ln>
        </p:spPr>
        <p:txBody>
          <a:bodyPr wrap="square" rtlCol="0">
            <a:spAutoFit/>
          </a:bodyPr>
          <a:lstStyle/>
          <a:p>
            <a:r>
              <a:rPr lang="en-GB" sz="1801" dirty="0"/>
              <a:t>Drop “</a:t>
            </a:r>
            <a:r>
              <a:rPr lang="en-GB" sz="1801" dirty="0" smtClean="0"/>
              <a:t>PL</a:t>
            </a:r>
            <a:r>
              <a:rPr lang="en-US" dirty="0" smtClean="0">
                <a:solidFill>
                  <a:srgbClr val="002060"/>
                </a:solidFill>
                <a:latin typeface="Lucida Grande" charset="0"/>
                <a:ea typeface="Lucida Grande" charset="0"/>
                <a:cs typeface="Lucida Grande" charset="0"/>
              </a:rPr>
              <a:t>:</a:t>
            </a:r>
            <a:r>
              <a:rPr lang="en-US" dirty="0" smtClean="0">
                <a:latin typeface="Lucida Grande" charset="0"/>
                <a:ea typeface="Lucida Grande" charset="0"/>
                <a:cs typeface="Lucida Grande" charset="0"/>
              </a:rPr>
              <a:t>Tstar-free.2</a:t>
            </a:r>
            <a:r>
              <a:rPr lang="en-GB" sz="1801" dirty="0" smtClean="0"/>
              <a:t>” here</a:t>
            </a:r>
            <a:endParaRPr lang="en-GB" sz="1801" dirty="0"/>
          </a:p>
        </p:txBody>
      </p:sp>
      <p:sp>
        <p:nvSpPr>
          <p:cNvPr id="6" name="Down Arrow 5"/>
          <p:cNvSpPr/>
          <p:nvPr/>
        </p:nvSpPr>
        <p:spPr>
          <a:xfrm rot="18613114">
            <a:off x="1501012" y="1904315"/>
            <a:ext cx="201957" cy="933948"/>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6</a:t>
            </a:fld>
            <a:endParaRPr lang="en-US"/>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477982" y="7922393"/>
            <a:ext cx="6003500"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Select target Spectrum: e-200.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A new popup will open, the first entry is the </a:t>
            </a:r>
            <a:r>
              <a:rPr lang="en-GB" sz="1200" dirty="0" smtClean="0">
                <a:latin typeface="Lucida Grande" charset="0"/>
                <a:ea typeface="Lucida Grande" charset="0"/>
                <a:cs typeface="Lucida Grande" charset="0"/>
              </a:rPr>
              <a:t>peak list </a:t>
            </a:r>
            <a:r>
              <a:rPr lang="en-GB" sz="1200" dirty="0">
                <a:latin typeface="Lucida Grande" charset="0"/>
                <a:ea typeface="Lucida Grande" charset="0"/>
                <a:cs typeface="Lucida Grande" charset="0"/>
              </a:rPr>
              <a:t>source you want to copy; the second entry is the target </a:t>
            </a:r>
            <a:r>
              <a:rPr lang="en-GB" sz="1200" dirty="0" smtClean="0">
                <a:latin typeface="Lucida Grande" charset="0"/>
                <a:ea typeface="Lucida Grande" charset="0"/>
                <a:cs typeface="Lucida Grande" charset="0"/>
              </a:rPr>
              <a:t>spectrum</a:t>
            </a:r>
            <a:r>
              <a:rPr lang="en-GB" sz="1200" dirty="0">
                <a:latin typeface="Lucida Grande" charset="0"/>
                <a:ea typeface="Lucida Grande" charset="0"/>
                <a:cs typeface="Lucida Grande" charset="0"/>
              </a:rPr>
              <a:t>, where the </a:t>
            </a:r>
            <a:r>
              <a:rPr lang="en-GB" sz="1200" dirty="0" smtClean="0">
                <a:latin typeface="Lucida Grande" charset="0"/>
                <a:ea typeface="Lucida Grande" charset="0"/>
                <a:cs typeface="Lucida Grande" charset="0"/>
              </a:rPr>
              <a:t>peak list </a:t>
            </a:r>
            <a:r>
              <a:rPr lang="en-GB" sz="1200" dirty="0">
                <a:latin typeface="Lucida Grande" charset="0"/>
                <a:ea typeface="Lucida Grande" charset="0"/>
                <a:cs typeface="Lucida Grande" charset="0"/>
              </a:rPr>
              <a:t>will be copied.</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Select:</a:t>
            </a:r>
          </a:p>
          <a:p>
            <a:pPr marL="171454" indent="-171454">
              <a:lnSpc>
                <a:spcPct val="150000"/>
              </a:lnSpc>
              <a:buFont typeface="Arial" charset="0"/>
              <a:buChar char="•"/>
            </a:pPr>
            <a:r>
              <a:rPr lang="en-GB" sz="1200" i="1" dirty="0">
                <a:latin typeface="Lucida Grande" charset="0"/>
                <a:ea typeface="Lucida Grande" charset="0"/>
                <a:cs typeface="Lucida Grande" charset="0"/>
              </a:rPr>
              <a:t>Source </a:t>
            </a:r>
            <a:r>
              <a:rPr lang="en-GB" sz="1200" i="1" dirty="0" err="1">
                <a:latin typeface="Lucida Grande" charset="0"/>
                <a:ea typeface="Lucida Grande" charset="0"/>
                <a:cs typeface="Lucida Grande" charset="0"/>
              </a:rPr>
              <a:t>PeakList</a:t>
            </a:r>
            <a:r>
              <a:rPr lang="en-GB" sz="1200" dirty="0">
                <a:latin typeface="Lucida Grande" charset="0"/>
                <a:ea typeface="Lucida Grande" charset="0"/>
                <a:cs typeface="Lucida Grande" charset="0"/>
              </a:rPr>
              <a:t>: </a:t>
            </a:r>
            <a:r>
              <a:rPr lang="en-US" sz="1200" dirty="0">
                <a:latin typeface="Lucida Grande" charset="0"/>
                <a:ea typeface="Lucida Grande" charset="0"/>
                <a:cs typeface="Lucida Grande" charset="0"/>
              </a:rPr>
              <a:t>PL: </a:t>
            </a:r>
            <a:r>
              <a:rPr lang="en-US" sz="1200" dirty="0" err="1" smtClean="0">
                <a:latin typeface="Lucida Grande" charset="0"/>
                <a:ea typeface="Lucida Grande" charset="0"/>
                <a:cs typeface="Lucida Grande" charset="0"/>
              </a:rPr>
              <a:t>Tstar</a:t>
            </a:r>
            <a:r>
              <a:rPr lang="en-US" sz="1200" dirty="0" smtClean="0">
                <a:latin typeface="Lucida Grande" charset="0"/>
                <a:ea typeface="Lucida Grande" charset="0"/>
                <a:cs typeface="Lucida Grande" charset="0"/>
              </a:rPr>
              <a:t>-free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GB" sz="1200" i="1" dirty="0">
                <a:latin typeface="Lucida Grande" charset="0"/>
                <a:ea typeface="Lucida Grande" charset="0"/>
                <a:cs typeface="Lucida Grande" charset="0"/>
              </a:rPr>
              <a:t>Target Spectrum</a:t>
            </a:r>
            <a:r>
              <a:rPr lang="en-GB" sz="1200" dirty="0">
                <a:latin typeface="Lucida Grande" charset="0"/>
                <a:ea typeface="Lucida Grande" charset="0"/>
                <a:cs typeface="Lucida Grande" charset="0"/>
              </a:rPr>
              <a:t>: SP</a:t>
            </a:r>
            <a:r>
              <a:rPr lang="en-US" sz="1200" dirty="0" smtClean="0">
                <a:latin typeface="Lucida Grande" charset="0"/>
                <a:ea typeface="Lucida Grande" charset="0"/>
                <a:cs typeface="Lucida Grande" charset="0"/>
              </a:rPr>
              <a:t>:Tstar-2:00eq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Press Ok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1472212"/>
            <a:ext cx="3810000" cy="1930400"/>
          </a:xfrm>
          <a:prstGeom prst="rect">
            <a:avLst/>
          </a:prstGeom>
        </p:spPr>
      </p:pic>
      <p:sp>
        <p:nvSpPr>
          <p:cNvPr id="8" name="Rectangle 7"/>
          <p:cNvSpPr/>
          <p:nvPr/>
        </p:nvSpPr>
        <p:spPr>
          <a:xfrm>
            <a:off x="4030980" y="2865120"/>
            <a:ext cx="769620" cy="373380"/>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EAB789F6-3BD3-1645-B8E5-7AE28DC0F5BB}" type="slidenum">
              <a:rPr lang="en-US" smtClean="0"/>
              <a:t>7</a:t>
            </a:fld>
            <a:endParaRPr lang="en-US"/>
          </a:p>
        </p:txBody>
      </p:sp>
    </p:spTree>
    <p:extLst>
      <p:ext uri="{BB962C8B-B14F-4D97-AF65-F5344CB8AC3E}">
        <p14:creationId xmlns:p14="http://schemas.microsoft.com/office/powerpoint/2010/main" val="505684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23"/>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10771"/>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1569360" y="179276"/>
            <a:ext cx="3719288" cy="461665"/>
          </a:xfrm>
          <a:prstGeom prst="rect">
            <a:avLst/>
          </a:prstGeom>
        </p:spPr>
        <p:txBody>
          <a:bodyPr wrap="none">
            <a:spAutoFit/>
          </a:bodyPr>
          <a:lstStyle/>
          <a:p>
            <a:pPr algn="ctr"/>
            <a:r>
              <a:rPr lang="en-GB" sz="2400" dirty="0">
                <a:latin typeface="Lucida Grande" charset="0"/>
                <a:ea typeface="ＭＳ 明朝" charset="-128"/>
              </a:rPr>
              <a:t>Copy Peak </a:t>
            </a:r>
            <a:r>
              <a:rPr lang="en-GB" sz="2400" dirty="0" smtClean="0">
                <a:latin typeface="Lucida Grande" charset="0"/>
                <a:ea typeface="ＭＳ 明朝" charset="-128"/>
              </a:rPr>
              <a:t>List </a:t>
            </a:r>
            <a:r>
              <a:rPr lang="en-GB" b="1" dirty="0">
                <a:latin typeface="Lucida Grande" charset="0"/>
                <a:ea typeface="Lucida Grande" charset="0"/>
                <a:cs typeface="Lucida Grande" charset="0"/>
              </a:rPr>
              <a:t>(Optional) </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12" name="Rectangle 11"/>
          <p:cNvSpPr/>
          <p:nvPr/>
        </p:nvSpPr>
        <p:spPr>
          <a:xfrm>
            <a:off x="577989" y="9755137"/>
            <a:ext cx="6003500" cy="2031325"/>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Double </a:t>
            </a:r>
            <a:r>
              <a:rPr lang="en-GB" sz="1200" b="1" dirty="0">
                <a:latin typeface="Lucida Grande" charset="0"/>
                <a:ea typeface="Lucida Grande" charset="0"/>
                <a:cs typeface="Lucida Grande" charset="0"/>
              </a:rPr>
              <a:t>Click on sidebar item “</a:t>
            </a:r>
            <a:r>
              <a:rPr lang="en-GB" sz="1200" b="1" dirty="0" smtClean="0">
                <a:solidFill>
                  <a:srgbClr val="002060"/>
                </a:solidFill>
                <a:latin typeface="Lucida Grande" charset="0"/>
                <a:ea typeface="Lucida Grande" charset="0"/>
                <a:cs typeface="Lucida Grande" charset="0"/>
              </a:rPr>
              <a:t>PL:</a:t>
            </a:r>
            <a:r>
              <a:rPr lang="en-US" sz="1200" b="1" dirty="0" smtClean="0">
                <a:latin typeface="Lucida Grande" charset="0"/>
                <a:ea typeface="Lucida Grande" charset="0"/>
                <a:cs typeface="Lucida Grande" charset="0"/>
              </a:rPr>
              <a:t>Tstar-2:00eq.2 </a:t>
            </a:r>
            <a:r>
              <a:rPr lang="en-GB" sz="1200" b="1" dirty="0">
                <a:solidFill>
                  <a:srgbClr val="002060"/>
                </a:solidFill>
                <a:latin typeface="Lucida Grande" charset="0"/>
                <a:ea typeface="Lucida Grande" charset="0"/>
                <a:cs typeface="Lucida Grande" charset="0"/>
              </a:rPr>
              <a:t>” </a:t>
            </a:r>
            <a:r>
              <a:rPr lang="en-GB" sz="1200" b="1" dirty="0">
                <a:latin typeface="Lucida Grande" charset="0"/>
                <a:ea typeface="Lucida Grande" charset="0"/>
                <a:cs typeface="Lucida Grande" charset="0"/>
              </a:rPr>
              <a:t>to change colours.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Expand the spectrum item tree </a:t>
            </a:r>
            <a:r>
              <a:rPr lang="en-GB" sz="1200" i="1" dirty="0" smtClean="0">
                <a:latin typeface="Lucida Grande" charset="0"/>
                <a:ea typeface="Lucida Grande" charset="0"/>
                <a:cs typeface="Lucida Grande" charset="0"/>
              </a:rPr>
              <a:t>SP:e-tStar-200</a:t>
            </a:r>
            <a:r>
              <a:rPr lang="en-GB" sz="1200" dirty="0" smtClean="0">
                <a:latin typeface="Lucida Grande" charset="0"/>
                <a:ea typeface="Lucida Grande" charset="0"/>
                <a:cs typeface="Lucida Grande" charset="0"/>
              </a:rPr>
              <a:t> on side bar, like previously for the </a:t>
            </a:r>
            <a:r>
              <a:rPr lang="en-GB" sz="1200" i="1" dirty="0" err="1" smtClean="0">
                <a:latin typeface="Lucida Grande" charset="0"/>
                <a:ea typeface="Lucida Grande" charset="0"/>
                <a:cs typeface="Lucida Grande" charset="0"/>
              </a:rPr>
              <a:t>SP:free-tStar</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Double </a:t>
            </a:r>
            <a:r>
              <a:rPr lang="en-GB" sz="1200" dirty="0" smtClean="0">
                <a:latin typeface="Lucida Grande" charset="0"/>
                <a:ea typeface="Lucida Grande" charset="0"/>
                <a:cs typeface="Lucida Grande" charset="0"/>
              </a:rPr>
              <a:t>click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“PL:Tstar-2:00eq.2</a:t>
            </a:r>
          </a:p>
          <a:p>
            <a:pPr>
              <a:lnSpc>
                <a:spcPct val="150000"/>
              </a:lnSpc>
            </a:pPr>
            <a:r>
              <a:rPr lang="en-GB" sz="1200" dirty="0" smtClean="0">
                <a:latin typeface="Lucida Grande" charset="0"/>
                <a:ea typeface="Lucida Grande" charset="0"/>
                <a:cs typeface="Lucida Grande" charset="0"/>
              </a:rPr>
              <a:t>A </a:t>
            </a:r>
            <a:r>
              <a:rPr lang="en-GB" sz="1200" dirty="0">
                <a:latin typeface="Lucida Grande" charset="0"/>
                <a:ea typeface="Lucida Grande" charset="0"/>
                <a:cs typeface="Lucida Grande" charset="0"/>
              </a:rPr>
              <a:t>new popup will </a:t>
            </a:r>
            <a:r>
              <a:rPr lang="en-GB" sz="1200" dirty="0" smtClean="0">
                <a:latin typeface="Lucida Grande" charset="0"/>
                <a:ea typeface="Lucida Grande" charset="0"/>
                <a:cs typeface="Lucida Grande" charset="0"/>
              </a:rPr>
              <a:t>open.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Select the desired colours for text labels and </a:t>
            </a:r>
            <a:r>
              <a:rPr lang="en-GB" sz="1200" dirty="0" smtClean="0">
                <a:latin typeface="Lucida Grande" charset="0"/>
                <a:ea typeface="Lucida Grande" charset="0"/>
                <a:cs typeface="Lucida Grande" charset="0"/>
              </a:rPr>
              <a:t>symbols. Close the popup.</a:t>
            </a:r>
          </a:p>
          <a:p>
            <a:pPr>
              <a:lnSpc>
                <a:spcPct val="150000"/>
              </a:lnSpc>
            </a:pPr>
            <a:r>
              <a:rPr lang="en-GB" sz="1200" dirty="0" smtClean="0">
                <a:latin typeface="Lucida Grande" charset="0"/>
                <a:ea typeface="Lucida Grande" charset="0"/>
                <a:cs typeface="Lucida Grande" charset="0"/>
              </a:rPr>
              <a:t>Tip: use the same colour as the spectrum contours. </a:t>
            </a:r>
            <a:endParaRPr lang="en-GB" sz="1200" dirty="0">
              <a:latin typeface="Lucida Grande" charset="0"/>
              <a:ea typeface="Lucida Grande" charset="0"/>
              <a:cs typeface="Lucida Grande" charset="0"/>
            </a:endParaRPr>
          </a:p>
        </p:txBody>
      </p:sp>
      <p:sp>
        <p:nvSpPr>
          <p:cNvPr id="13" name="Rectangle 12"/>
          <p:cNvSpPr/>
          <p:nvPr/>
        </p:nvSpPr>
        <p:spPr>
          <a:xfrm>
            <a:off x="-170328" y="9776935"/>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4" name="Rectangle 13"/>
          <p:cNvSpPr/>
          <p:nvPr/>
        </p:nvSpPr>
        <p:spPr>
          <a:xfrm>
            <a:off x="577989" y="7944966"/>
            <a:ext cx="6003500" cy="1477328"/>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Delete </a:t>
            </a:r>
            <a:r>
              <a:rPr lang="en-GB" sz="1200" b="1" dirty="0">
                <a:latin typeface="Lucida Grande" charset="0"/>
                <a:ea typeface="Lucida Grande" charset="0"/>
                <a:cs typeface="Lucida Grande" charset="0"/>
              </a:rPr>
              <a:t>“</a:t>
            </a:r>
            <a:r>
              <a:rPr lang="en-GB" sz="1200" b="1" dirty="0" smtClean="0">
                <a:latin typeface="Lucida Grande" charset="0"/>
                <a:ea typeface="Lucida Grande" charset="0"/>
                <a:cs typeface="Lucida Grande" charset="0"/>
              </a:rPr>
              <a:t>PL:</a:t>
            </a:r>
            <a:r>
              <a:rPr lang="en-US" sz="1200" b="1" dirty="0" smtClean="0">
                <a:latin typeface="Lucida Grande" charset="0"/>
                <a:ea typeface="Lucida Grande" charset="0"/>
                <a:cs typeface="Lucida Grande" charset="0"/>
              </a:rPr>
              <a:t>Tstar-2:00eq.1</a:t>
            </a:r>
            <a:r>
              <a:rPr lang="en-GB" sz="1200" b="1" dirty="0" smtClean="0">
                <a:latin typeface="Lucida Grande" charset="0"/>
                <a:ea typeface="Lucida Grande" charset="0"/>
                <a:cs typeface="Lucida Grande" charset="0"/>
              </a:rPr>
              <a:t>” </a:t>
            </a:r>
            <a:r>
              <a:rPr lang="en-GB" sz="1200" b="1" dirty="0">
                <a:latin typeface="Lucida Grande" charset="0"/>
                <a:ea typeface="Lucida Grande" charset="0"/>
                <a:cs typeface="Lucida Grande" charset="0"/>
              </a:rPr>
              <a:t>from side bar.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The default peak list for the spectrum Tstar-200 is empty. For simplicity delete it from side bar. Right click on the item</a:t>
            </a:r>
            <a:r>
              <a:rPr lang="en-GB" sz="1200" i="1" dirty="0">
                <a:latin typeface="Lucida Grande" charset="0"/>
                <a:ea typeface="Lucida Grande" charset="0"/>
                <a:cs typeface="Lucida Grande" charset="0"/>
              </a:rPr>
              <a:t> </a:t>
            </a:r>
            <a:r>
              <a:rPr lang="en-US" sz="1200" b="1" dirty="0">
                <a:latin typeface="Lucida Grande" charset="0"/>
                <a:ea typeface="Lucida Grande" charset="0"/>
                <a:cs typeface="Lucida Grande" charset="0"/>
              </a:rPr>
              <a:t>Tstar-2:00eq.1 </a:t>
            </a:r>
            <a:r>
              <a:rPr lang="en-US" sz="1200" dirty="0" smtClean="0">
                <a:latin typeface="Lucida Grande" charset="0"/>
                <a:ea typeface="Lucida Grande" charset="0"/>
                <a:cs typeface="Lucida Grande" charset="0"/>
              </a:rPr>
              <a:t>then </a:t>
            </a:r>
            <a:r>
              <a:rPr lang="en-US" sz="1200" dirty="0">
                <a:latin typeface="Lucida Grande" charset="0"/>
                <a:ea typeface="Lucida Grande" charset="0"/>
                <a:cs typeface="Lucida Grande" charset="0"/>
              </a:rPr>
              <a:t>click delete</a:t>
            </a:r>
            <a:r>
              <a:rPr lang="en-GB" sz="1200" dirty="0">
                <a:latin typeface="Lucida Grande" charset="0"/>
                <a:ea typeface="Lucida Grande" charset="0"/>
                <a:cs typeface="Lucida Grande" charset="0"/>
              </a:rPr>
              <a:t>.</a:t>
            </a: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9" name="Rectangle 18"/>
          <p:cNvSpPr/>
          <p:nvPr/>
        </p:nvSpPr>
        <p:spPr>
          <a:xfrm>
            <a:off x="-170328" y="884822"/>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21" name="Rectangle 20"/>
          <p:cNvSpPr/>
          <p:nvPr/>
        </p:nvSpPr>
        <p:spPr>
          <a:xfrm>
            <a:off x="-170328" y="4622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4" y="1489491"/>
            <a:ext cx="5962650" cy="1778000"/>
          </a:xfrm>
          <a:prstGeom prst="rect">
            <a:avLst/>
          </a:prstGeom>
        </p:spPr>
      </p:pic>
      <p:sp>
        <p:nvSpPr>
          <p:cNvPr id="22" name="TextBox 21"/>
          <p:cNvSpPr txBox="1"/>
          <p:nvPr/>
        </p:nvSpPr>
        <p:spPr>
          <a:xfrm>
            <a:off x="4115068" y="1672498"/>
            <a:ext cx="2325564" cy="584775"/>
          </a:xfrm>
          <a:prstGeom prst="rect">
            <a:avLst/>
          </a:prstGeom>
          <a:solidFill>
            <a:schemeClr val="bg1"/>
          </a:solidFill>
          <a:ln>
            <a:solidFill>
              <a:srgbClr val="03B9FF"/>
            </a:solidFill>
          </a:ln>
        </p:spPr>
        <p:txBody>
          <a:bodyPr wrap="square" rtlCol="0">
            <a:spAutoFit/>
          </a:bodyPr>
          <a:lstStyle/>
          <a:p>
            <a:r>
              <a:rPr lang="en-GB" sz="1600" b="1" dirty="0" smtClean="0">
                <a:latin typeface="Lucida Grande" charset="0"/>
                <a:ea typeface="Lucida Grande" charset="0"/>
                <a:cs typeface="Lucida Grande" charset="0"/>
              </a:rPr>
              <a:t>PL:</a:t>
            </a:r>
            <a:r>
              <a:rPr lang="en-US" sz="1600" b="1" dirty="0" smtClean="0">
                <a:latin typeface="Lucida Grande" charset="0"/>
                <a:ea typeface="Lucida Grande" charset="0"/>
                <a:cs typeface="Lucida Grande" charset="0"/>
              </a:rPr>
              <a:t>Tstar-2:00eq.1</a:t>
            </a:r>
            <a:endParaRPr lang="en-GB" sz="1600" b="1" dirty="0" smtClean="0"/>
          </a:p>
          <a:p>
            <a:r>
              <a:rPr lang="en-GB" sz="1600" b="1" dirty="0" smtClean="0"/>
              <a:t>Right click to delete</a:t>
            </a:r>
          </a:p>
        </p:txBody>
      </p:sp>
      <p:sp>
        <p:nvSpPr>
          <p:cNvPr id="23" name="Right Arrow 22"/>
          <p:cNvSpPr/>
          <p:nvPr/>
        </p:nvSpPr>
        <p:spPr>
          <a:xfrm rot="10166187">
            <a:off x="3311715" y="2156462"/>
            <a:ext cx="780617" cy="320202"/>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9" y="3995663"/>
            <a:ext cx="4800600" cy="3454278"/>
          </a:xfrm>
          <a:prstGeom prst="rect">
            <a:avLst/>
          </a:prstGeom>
        </p:spPr>
      </p:pic>
      <p:sp>
        <p:nvSpPr>
          <p:cNvPr id="8" name="Right Arrow 7"/>
          <p:cNvSpPr/>
          <p:nvPr/>
        </p:nvSpPr>
        <p:spPr>
          <a:xfrm rot="9807853">
            <a:off x="2461343" y="5372573"/>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TextBox 2"/>
          <p:cNvSpPr txBox="1"/>
          <p:nvPr/>
        </p:nvSpPr>
        <p:spPr>
          <a:xfrm>
            <a:off x="3288979" y="4853494"/>
            <a:ext cx="2761929" cy="584775"/>
          </a:xfrm>
          <a:prstGeom prst="rect">
            <a:avLst/>
          </a:prstGeom>
          <a:solidFill>
            <a:schemeClr val="bg1"/>
          </a:solidFill>
          <a:ln>
            <a:solidFill>
              <a:srgbClr val="03B9FF"/>
            </a:solidFill>
          </a:ln>
        </p:spPr>
        <p:txBody>
          <a:bodyPr wrap="square" rtlCol="0">
            <a:spAutoFit/>
          </a:bodyPr>
          <a:lstStyle/>
          <a:p>
            <a:r>
              <a:rPr lang="en-GB" sz="1600" b="1" dirty="0" smtClean="0">
                <a:solidFill>
                  <a:srgbClr val="002060"/>
                </a:solidFill>
                <a:latin typeface="Lucida Grande" charset="0"/>
                <a:ea typeface="Lucida Grande" charset="0"/>
                <a:cs typeface="Lucida Grande" charset="0"/>
              </a:rPr>
              <a:t>PL:</a:t>
            </a:r>
            <a:r>
              <a:rPr lang="en-US" sz="1600" b="1" dirty="0" smtClean="0">
                <a:latin typeface="Lucida Grande" charset="0"/>
                <a:ea typeface="Lucida Grande" charset="0"/>
                <a:cs typeface="Lucida Grande" charset="0"/>
              </a:rPr>
              <a:t>Tstar-2:00eq.2</a:t>
            </a:r>
            <a:endParaRPr lang="en-GB" sz="1600" b="1" dirty="0" smtClean="0"/>
          </a:p>
          <a:p>
            <a:r>
              <a:rPr lang="en-GB" sz="1600" b="1" dirty="0" smtClean="0"/>
              <a:t>Double click To change colours</a:t>
            </a:r>
            <a:endParaRPr lang="en-GB" sz="1600" b="1" dirty="0"/>
          </a:p>
        </p:txBody>
      </p:sp>
      <p:sp>
        <p:nvSpPr>
          <p:cNvPr id="4" name="Slide Number Placeholder 3"/>
          <p:cNvSpPr>
            <a:spLocks noGrp="1"/>
          </p:cNvSpPr>
          <p:nvPr>
            <p:ph type="sldNum" sz="quarter" idx="12"/>
          </p:nvPr>
        </p:nvSpPr>
        <p:spPr/>
        <p:txBody>
          <a:bodyPr/>
          <a:lstStyle/>
          <a:p>
            <a:fld id="{EAB789F6-3BD3-1645-B8E5-7AE28DC0F5BB}" type="slidenum">
              <a:rPr lang="en-US" smtClean="0"/>
              <a:t>8</a:t>
            </a:fld>
            <a:endParaRPr lang="en-US"/>
          </a:p>
        </p:txBody>
      </p:sp>
    </p:spTree>
    <p:extLst>
      <p:ext uri="{BB962C8B-B14F-4D97-AF65-F5344CB8AC3E}">
        <p14:creationId xmlns:p14="http://schemas.microsoft.com/office/powerpoint/2010/main" val="260513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3874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6" name="Rectangle 15"/>
          <p:cNvSpPr/>
          <p:nvPr/>
        </p:nvSpPr>
        <p:spPr>
          <a:xfrm>
            <a:off x="-171888" y="5322470"/>
            <a:ext cx="955964"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a:latin typeface="Lucida Grande" charset="0"/>
                <a:ea typeface="ＭＳ 明朝" charset="-128"/>
              </a:rPr>
              <a:t>B</a:t>
            </a:r>
            <a:endParaRPr lang="en-US" sz="1801" dirty="0"/>
          </a:p>
        </p:txBody>
      </p:sp>
      <p:sp>
        <p:nvSpPr>
          <p:cNvPr id="18" name="Rectangle 17"/>
          <p:cNvSpPr/>
          <p:nvPr/>
        </p:nvSpPr>
        <p:spPr>
          <a:xfrm>
            <a:off x="477982" y="5385405"/>
            <a:ext cx="6003500" cy="64633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peak table,  shortcut “LT”. </a:t>
            </a:r>
            <a:r>
              <a:rPr lang="en-GB" sz="1200" dirty="0">
                <a:latin typeface="Lucida Grande" charset="0"/>
                <a:ea typeface="Lucida Grande" charset="0"/>
                <a:cs typeface="Lucida Grande" charset="0"/>
              </a:rPr>
              <a:t>Open a peak table with the shortcut ”LT” or from the main </a:t>
            </a:r>
            <a:r>
              <a:rPr lang="en-GB" sz="1200" dirty="0" smtClean="0">
                <a:latin typeface="Lucida Grande" charset="0"/>
                <a:ea typeface="Lucida Grande" charset="0"/>
                <a:cs typeface="Lucida Grande" charset="0"/>
              </a:rPr>
              <a:t>menu </a:t>
            </a:r>
            <a:r>
              <a:rPr lang="en-GB" sz="1200" i="1" dirty="0" smtClean="0">
                <a:latin typeface="Lucida Grande" charset="0"/>
                <a:ea typeface="Lucida Grande" charset="0"/>
                <a:cs typeface="Lucida Grande" charset="0"/>
              </a:rPr>
              <a:t>-&gt;</a:t>
            </a:r>
            <a:r>
              <a:rPr lang="en-GB" sz="1200" dirty="0" smtClean="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view -&gt; </a:t>
            </a:r>
            <a:r>
              <a:rPr lang="en-GB" sz="1200" i="1" dirty="0">
                <a:latin typeface="Lucida Grande" charset="0"/>
                <a:ea typeface="Lucida Grande" charset="0"/>
                <a:cs typeface="Lucida Grande" charset="0"/>
              </a:rPr>
              <a:t>Peak </a:t>
            </a:r>
            <a:r>
              <a:rPr lang="en-GB" sz="1200" i="1" dirty="0" smtClean="0">
                <a:latin typeface="Lucida Grande" charset="0"/>
                <a:ea typeface="Lucida Grande" charset="0"/>
                <a:cs typeface="Lucida Grande" charset="0"/>
              </a:rPr>
              <a:t>Table</a:t>
            </a:r>
            <a:r>
              <a:rPr lang="en-GB" sz="1200" dirty="0">
                <a:latin typeface="Lucida Grande" charset="0"/>
                <a:ea typeface="Lucida Grande" charset="0"/>
                <a:cs typeface="Lucida Grande" charset="0"/>
              </a:rPr>
              <a:t>.</a:t>
            </a:r>
          </a:p>
        </p:txBody>
      </p:sp>
      <p:sp>
        <p:nvSpPr>
          <p:cNvPr id="21" name="Rectangle 20"/>
          <p:cNvSpPr/>
          <p:nvPr/>
        </p:nvSpPr>
        <p:spPr>
          <a:xfrm>
            <a:off x="1" y="6400604"/>
            <a:ext cx="6858000" cy="40050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28"/>
          <p:cNvSpPr/>
          <p:nvPr/>
        </p:nvSpPr>
        <p:spPr>
          <a:xfrm>
            <a:off x="477982" y="10915098"/>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Select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e</a:t>
            </a:r>
            <a:r>
              <a:rPr lang="en-US" sz="1200" dirty="0">
                <a:latin typeface="Lucida Grande" charset="0"/>
                <a:ea typeface="Lucida Grande" charset="0"/>
                <a:cs typeface="Lucida Grande" charset="0"/>
              </a:rPr>
              <a:t>-Tstar-</a:t>
            </a:r>
            <a:r>
              <a:rPr lang="en-US" sz="1200" b="1" dirty="0">
                <a:latin typeface="Lucida Grande" charset="0"/>
                <a:ea typeface="Lucida Grande" charset="0"/>
                <a:cs typeface="Lucida Grande" charset="0"/>
              </a:rPr>
              <a:t>200.2.</a:t>
            </a:r>
            <a:r>
              <a:rPr lang="en-GB" sz="1200" b="1" dirty="0">
                <a:latin typeface="Lucida Grande" charset="0"/>
                <a:ea typeface="Lucida Grande" charset="0"/>
                <a:cs typeface="Lucida Grande" charset="0"/>
              </a:rPr>
              <a:t> </a:t>
            </a:r>
          </a:p>
          <a:p>
            <a:pPr>
              <a:lnSpc>
                <a:spcPct val="150000"/>
              </a:lnSpc>
            </a:pPr>
            <a:r>
              <a:rPr lang="en-GB" sz="1200" dirty="0">
                <a:latin typeface="Lucida Grande" charset="0"/>
                <a:ea typeface="Lucida Grande" charset="0"/>
                <a:cs typeface="Lucida Grande" charset="0"/>
              </a:rPr>
              <a:t>On the top left corner of the peak table there is a pulldown menu, select the newly created peak list: </a:t>
            </a:r>
            <a:r>
              <a:rPr lang="en-GB" sz="1200" dirty="0" smtClean="0">
                <a:solidFill>
                  <a:srgbClr val="002060"/>
                </a:solidFill>
                <a:latin typeface="Lucida Grande" charset="0"/>
                <a:ea typeface="Lucida Grande" charset="0"/>
                <a:cs typeface="Lucida Grande" charset="0"/>
              </a:rPr>
              <a:t>PL:</a:t>
            </a:r>
            <a:r>
              <a:rPr lang="en-US" sz="1200" dirty="0" smtClean="0">
                <a:latin typeface="Lucida Grande" charset="0"/>
                <a:ea typeface="Lucida Grande" charset="0"/>
                <a:cs typeface="Lucida Grande" charset="0"/>
              </a:rPr>
              <a:t>Tstar-2:00eq.2</a:t>
            </a:r>
            <a:r>
              <a:rPr lang="en-US" sz="1200" dirty="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p:txBody>
      </p:sp>
      <p:sp>
        <p:nvSpPr>
          <p:cNvPr id="30" name="Rectangle 29"/>
          <p:cNvSpPr/>
          <p:nvPr/>
        </p:nvSpPr>
        <p:spPr>
          <a:xfrm>
            <a:off x="-171888" y="10891214"/>
            <a:ext cx="955964"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1715034"/>
            <a:ext cx="6035040" cy="2235865"/>
          </a:xfrm>
          <a:prstGeom prst="rect">
            <a:avLst/>
          </a:prstGeom>
        </p:spPr>
      </p:pic>
      <p:sp>
        <p:nvSpPr>
          <p:cNvPr id="34" name="Right Arrow 33"/>
          <p:cNvSpPr/>
          <p:nvPr/>
        </p:nvSpPr>
        <p:spPr>
          <a:xfrm rot="10800000">
            <a:off x="3778534" y="1964808"/>
            <a:ext cx="824934" cy="592247"/>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7347299"/>
            <a:ext cx="5985151" cy="2238662"/>
          </a:xfrm>
          <a:prstGeom prst="rect">
            <a:avLst/>
          </a:prstGeom>
        </p:spPr>
      </p:pic>
      <p:sp>
        <p:nvSpPr>
          <p:cNvPr id="33" name="Right Arrow 32"/>
          <p:cNvSpPr/>
          <p:nvPr/>
        </p:nvSpPr>
        <p:spPr>
          <a:xfrm rot="11262339">
            <a:off x="2465723" y="7702189"/>
            <a:ext cx="772488" cy="455408"/>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Rectangle 2"/>
          <p:cNvSpPr/>
          <p:nvPr/>
        </p:nvSpPr>
        <p:spPr>
          <a:xfrm>
            <a:off x="3265255" y="7847028"/>
            <a:ext cx="1787669" cy="307777"/>
          </a:xfrm>
          <a:prstGeom prst="rect">
            <a:avLst/>
          </a:prstGeom>
          <a:solidFill>
            <a:srgbClr val="F8FFFF"/>
          </a:solidFill>
          <a:ln>
            <a:solidFill>
              <a:srgbClr val="03B9FF"/>
            </a:solidFill>
          </a:ln>
        </p:spPr>
        <p:txBody>
          <a:bodyPr wrap="none">
            <a:spAutoFit/>
          </a:bodyPr>
          <a:lstStyle/>
          <a:p>
            <a:r>
              <a:rPr lang="en-GB" sz="1400" b="1" dirty="0" smtClean="0">
                <a:solidFill>
                  <a:srgbClr val="002060"/>
                </a:solidFill>
                <a:latin typeface="Lucida Grande" charset="0"/>
                <a:ea typeface="Lucida Grande" charset="0"/>
                <a:cs typeface="Lucida Grande" charset="0"/>
              </a:rPr>
              <a:t>PL:</a:t>
            </a:r>
            <a:r>
              <a:rPr lang="en-US" sz="1400" b="1" dirty="0" smtClean="0">
                <a:latin typeface="Lucida Grande" charset="0"/>
                <a:ea typeface="Lucida Grande" charset="0"/>
                <a:cs typeface="Lucida Grande" charset="0"/>
              </a:rPr>
              <a:t>Tstar-200eq.2</a:t>
            </a:r>
            <a:endParaRPr lang="en-GB" sz="14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9277</TotalTime>
  <Words>1453</Words>
  <Application>Microsoft Macintosh PowerPoint</Application>
  <PresentationFormat>Widescreen</PresentationFormat>
  <Paragraphs>269</Paragraphs>
  <Slides>17</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ArialUnicodeMS</vt:lpstr>
      <vt:lpstr>Calibri</vt:lpstr>
      <vt:lpstr>Calibri Light</vt:lpstr>
      <vt:lpstr>Helvetica</vt:lpstr>
      <vt:lpstr>Helvetica-Bold</vt:lpstr>
      <vt:lpstr>Lucida 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198</cp:revision>
  <cp:lastPrinted>2018-09-03T15:12:02Z</cp:lastPrinted>
  <dcterms:created xsi:type="dcterms:W3CDTF">2017-10-30T08:34:43Z</dcterms:created>
  <dcterms:modified xsi:type="dcterms:W3CDTF">2018-09-03T15:14:05Z</dcterms:modified>
</cp:coreProperties>
</file>